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8" r:id="rId3"/>
    <p:sldId id="266" r:id="rId4"/>
    <p:sldId id="289" r:id="rId5"/>
    <p:sldId id="260" r:id="rId6"/>
    <p:sldId id="291" r:id="rId7"/>
    <p:sldId id="278" r:id="rId8"/>
    <p:sldId id="268" r:id="rId9"/>
    <p:sldId id="280" r:id="rId10"/>
    <p:sldId id="269" r:id="rId11"/>
    <p:sldId id="303" r:id="rId12"/>
    <p:sldId id="264" r:id="rId13"/>
    <p:sldId id="282" r:id="rId14"/>
    <p:sldId id="293" r:id="rId15"/>
    <p:sldId id="271" r:id="rId16"/>
    <p:sldId id="283" r:id="rId17"/>
    <p:sldId id="301" r:id="rId18"/>
    <p:sldId id="286" r:id="rId19"/>
    <p:sldId id="284" r:id="rId20"/>
    <p:sldId id="287" r:id="rId21"/>
    <p:sldId id="302" r:id="rId22"/>
    <p:sldId id="297" r:id="rId23"/>
    <p:sldId id="298" r:id="rId24"/>
    <p:sldId id="300" r:id="rId25"/>
    <p:sldId id="296" r:id="rId26"/>
    <p:sldId id="299" r:id="rId27"/>
    <p:sldId id="292" r:id="rId28"/>
    <p:sldId id="288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FF69"/>
    <a:srgbClr val="FF557C"/>
    <a:srgbClr val="58C0FF"/>
    <a:srgbClr val="3EC6A0"/>
    <a:srgbClr val="FF8E66"/>
    <a:srgbClr val="FDA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3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rgbClr val="FDA7E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32C-4B55-B827-61A2712551BF}"/>
              </c:ext>
            </c:extLst>
          </c:dPt>
          <c:dPt>
            <c:idx val="1"/>
            <c:bubble3D val="0"/>
            <c:spPr>
              <a:solidFill>
                <a:srgbClr val="FF8E6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32C-4B55-B827-61A2712551BF}"/>
              </c:ext>
            </c:extLst>
          </c:dPt>
          <c:dPt>
            <c:idx val="2"/>
            <c:bubble3D val="0"/>
            <c:spPr>
              <a:solidFill>
                <a:srgbClr val="3EC6A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32C-4B55-B827-61A2712551BF}"/>
              </c:ext>
            </c:extLst>
          </c:dPt>
          <c:dPt>
            <c:idx val="3"/>
            <c:bubble3D val="0"/>
            <c:spPr>
              <a:solidFill>
                <a:srgbClr val="58C0FF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32C-4B55-B827-61A2712551BF}"/>
              </c:ext>
            </c:extLst>
          </c:dPt>
          <c:dPt>
            <c:idx val="4"/>
            <c:bubble3D val="0"/>
            <c:spPr>
              <a:solidFill>
                <a:srgbClr val="FF557C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32C-4B55-B827-61A2712551B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52DA0C00-364C-4A41-880F-89C62CCE4917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79BEF14B-A39B-4B9E-B4F2-68E8F2828347}" type="VALUE">
                      <a:rPr lang="en-US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2C-4B55-B827-61A2712551B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261DB6F-8504-4956-B298-CC217304AB40}" type="CATEGORYNAME">
                      <a:rPr lang="en-US"/>
                      <a:pPr/>
                      <a:t>[CATEGORY NAME]</a:t>
                    </a:fld>
                    <a:endParaRPr lang="en-US"/>
                  </a:p>
                  <a:p>
                    <a:fld id="{95144EAB-4F15-4A2F-B00B-00EF1A2DFE29}" type="VALUE">
                      <a:rPr lang="en-US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32C-4B55-B827-61A2712551B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6EE52206-16ED-41C0-8B45-B601C546F641}" type="CATEGORYNAME">
                      <a:rPr lang="en-US"/>
                      <a:pPr/>
                      <a:t>[CATEGORY NAME]</a:t>
                    </a:fld>
                    <a:endParaRPr lang="en-US"/>
                  </a:p>
                  <a:p>
                    <a:fld id="{74EB85BA-D36E-4407-925A-AA626C749763}" type="VALUE">
                      <a:rPr lang="en-US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32C-4B55-B827-61A2712551B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9CC2990-30D2-4C9E-AAB5-6C769C136B3B}" type="CATEGORYNAME">
                      <a:rPr lang="en-US"/>
                      <a:pPr/>
                      <a:t>[CATEGORY NAME]</a:t>
                    </a:fld>
                    <a:endParaRPr lang="en-US" baseline="0"/>
                  </a:p>
                  <a:p>
                    <a:fld id="{2ED98AD0-1F9D-49B1-BB8A-172ED7A6A4E6}" type="VALUE">
                      <a:rPr lang="en-US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32C-4B55-B827-61A2712551BF}"/>
                </c:ext>
              </c:extLst>
            </c:dLbl>
            <c:dLbl>
              <c:idx val="4"/>
              <c:layout>
                <c:manualLayout>
                  <c:x val="0.27580658433180311"/>
                  <c:y val="-8.764148422139606E-2"/>
                </c:manualLayout>
              </c:layout>
              <c:tx>
                <c:rich>
                  <a:bodyPr/>
                  <a:lstStyle/>
                  <a:p>
                    <a:fld id="{70C12E75-EBDF-49D8-927C-28899B38C839}" type="CATEGORYNAME">
                      <a:rPr lang="en-US"/>
                      <a:pPr/>
                      <a:t>[CATEGORY NAME]</a:t>
                    </a:fld>
                    <a:r>
                      <a:rPr lang="en-US"/>
                      <a:t>, </a:t>
                    </a:r>
                    <a:fld id="{81C0580C-DE7D-4403-B3C5-72EF8B30AD03}" type="VALUE">
                      <a:rPr lang="en-US" baseline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133420015592445"/>
                      <c:h val="0.148114108334159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32C-4B55-B827-61A2712551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Sheet1!$D$8:$D$12</c:f>
              <c:strCache>
                <c:ptCount val="5"/>
                <c:pt idx="0">
                  <c:v>Millennials</c:v>
                </c:pt>
                <c:pt idx="1">
                  <c:v>Gen X</c:v>
                </c:pt>
                <c:pt idx="2">
                  <c:v>Gen Z</c:v>
                </c:pt>
                <c:pt idx="3">
                  <c:v>Boomers</c:v>
                </c:pt>
                <c:pt idx="4">
                  <c:v>Silent</c:v>
                </c:pt>
              </c:strCache>
            </c:strRef>
          </c:cat>
          <c:val>
            <c:numRef>
              <c:f>Sheet1!$E$8:$E$12</c:f>
              <c:numCache>
                <c:formatCode>0%</c:formatCode>
                <c:ptCount val="5"/>
                <c:pt idx="0">
                  <c:v>0.35</c:v>
                </c:pt>
                <c:pt idx="1">
                  <c:v>0.3</c:v>
                </c:pt>
                <c:pt idx="2">
                  <c:v>0.21</c:v>
                </c:pt>
                <c:pt idx="3">
                  <c:v>0.13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32C-4B55-B827-61A2712551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DBC4A-8FD0-4016-AD74-54927504CBD2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B038C-FC3C-4353-B277-B5876412E7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2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B038C-FC3C-4353-B277-B5876412E7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129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B038C-FC3C-4353-B277-B5876412E7E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848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5B8A-A893-BC56-CD07-DBC82A1DB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CD4F73-2489-DA7A-A04E-54D076761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9DECD0-1925-C59B-B2D5-B6C11D01A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4254C-4B36-1918-3F7F-5FE09638E6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B038C-FC3C-4353-B277-B5876412E7E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900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B038C-FC3C-4353-B277-B5876412E7E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72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AD09C-95DE-807E-CA95-AE55E0A0DB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3AE65-DD88-5F84-ADF4-CBE65B853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C3947-F8CE-7C75-F962-D735A4C58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FCDCF-8C25-5825-3DCD-CABFCDB4D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B6676-D061-0984-73E5-0D2DEEC6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7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256AB-1931-29CB-BBDF-3B4ECB444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7C2C5-90EC-EC35-D436-4EF06EC92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AECB38-8FD0-F971-EEBF-E6DC5D166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AA914-257E-ED45-C968-942B8C2B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FD003-84B6-A488-3D97-41B7D6CA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37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90DF-7CCC-FE3A-0591-AB4F7FCF0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5E15AC-6676-8AF8-75BC-63CAFBDD4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E7E0B-6B3F-6B39-1B4C-F5716CD57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076F9-D210-7B81-9CE4-D805DC87B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03B16-AD60-148E-EB4B-DDA3665D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90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CB8B-B462-146F-063C-CA7672ABF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489DC-E6B0-C007-9C53-9405021093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BDAC0D-AC1F-EACA-1617-0B0366D6B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05C67A-EAF5-D353-9707-9F28F4FD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C80E22-998C-039A-A5C1-5FC5A970D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59F0C-A486-DED2-83C8-82D68887B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7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F8FE2-B85C-535F-05B4-477C404B3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F01C5-9ABB-B1C3-BC4E-65DB5E42F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45B47-0A3B-0A8A-E2D7-E0B9B1A8F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652B9F-06D6-9BB7-E37C-1FDC44CA0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69D26-88BA-E21D-4D24-51D81A91A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C6C51F-EDAD-6B03-627B-4BCFE0D37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06CE6E-DEFB-C15A-ED50-B8BD9BBC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FFD3B3-8768-6A8B-61AB-F547B2AC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12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08672-D9DC-A81E-5249-13D40BCD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1B63A8-9F07-143E-C202-E0484492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B5C42-7CBE-27CD-2FDB-6FB6D591B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8AD662-8A3D-68B3-5A48-5AE06EE9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4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6F19EB-28FC-AB09-C5EF-D49C3D72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FF8E0E-535C-E876-B88D-14E06844F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2D3D74-ADA5-AD83-707D-5CF6E8166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56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DF4AF-FF29-7E90-5C31-C09EA7899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A2452-99ED-31A6-DF7F-0D9FE19DF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8AD8A-F18B-AF3F-BBD7-A0EEAC282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640AB2-28CC-7C6C-B56F-88B5D814E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8E19A-8604-485D-1340-7A73DBF81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B100F7-BC47-4B29-6669-C98DF3AA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45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AB38-4B31-5B64-D236-113E0A8E7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36D41F-C6D4-898F-1767-BE0C703F08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18AFA-247A-04FF-92D2-B9E7D36BAF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F92BF5-6928-17CA-089C-43AE58757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577A48-68C0-2177-C815-86D9ADC3A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CDB6F-2432-8217-B6E2-74C81EDCE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28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241D7-25D0-4CF2-FE56-AABCC4084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EB9399-BEA8-32BF-DACE-B7A9B45469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23EB56-737C-7C69-F9CD-E1C010298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C79D9-97F8-6335-7E5A-C8777C43C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EEF92A-5F04-6851-F8CF-D74B20A3E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80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E73E14-6547-B6BE-B819-C6CA541420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D5C420-6DB4-B62D-DB5A-B2799B1F1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D5B55-A4B8-A223-01B8-703CFF76E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9097F-31EA-8D3C-FBEC-6BFC18292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D323D3-8BAF-82ED-3C3C-C2896ADC8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51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10733A-C2A2-44D3-85B9-C5EE1138A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8BD94-4DFA-374A-EBD4-A8844231EA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7FA76F-E9A8-E3A8-F093-E195D91F31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6310FB-9B54-4409-8E75-37C63EC90754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61D1C-A4AC-1BAF-635E-CD4ABD401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42E7B-CE71-3DE5-3054-4C4643773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A70323-9010-41BE-AC86-47C45D474E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2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pot.tv/ad/AO16/ally-bank-facts-of-life-tech-support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2.0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PragManagement wordmark" descr="PragManagemen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551" y="6144336"/>
            <a:ext cx="2035896" cy="34201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FE8758-9F42-40B8-6E96-6831C6E61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603" y="2386493"/>
            <a:ext cx="9144793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white drawing of a person riding a horse&#10;&#10;AI-generated content may be incorrect.">
            <a:extLst>
              <a:ext uri="{FF2B5EF4-FFF2-40B4-BE49-F238E27FC236}">
                <a16:creationId xmlns:a16="http://schemas.microsoft.com/office/drawing/2014/main" id="{B0DCAEA2-9D37-6721-DCCF-612E4E949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" r="15089" b="1"/>
          <a:stretch/>
        </p:blipFill>
        <p:spPr>
          <a:xfrm>
            <a:off x="6089725" y="0"/>
            <a:ext cx="6095999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1232A-EEF7-62FA-20CB-87984EF16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6" y="852752"/>
            <a:ext cx="5613114" cy="5455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‘Kids today, with their long hair, sports gambling…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…they’re nothing like us old-timers who worked the fields, went to war…’</a:t>
            </a:r>
          </a:p>
          <a:p>
            <a:pPr marL="0" indent="0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dirty="0"/>
              <a:t>From “Clouds”—a comedy, by Aristophanes, 423 BC</a:t>
            </a:r>
          </a:p>
          <a:p>
            <a:pPr marL="0" indent="0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1558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hloe v4">
            <a:hlinkClick r:id="" action="ppaction://media"/>
            <a:extLst>
              <a:ext uri="{FF2B5EF4-FFF2-40B4-BE49-F238E27FC236}">
                <a16:creationId xmlns:a16="http://schemas.microsoft.com/office/drawing/2014/main" id="{09497CE1-676A-3CDB-AF7D-6189973614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4404" y="879676"/>
            <a:ext cx="10837279" cy="609596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487D510-8DB7-DB6F-2D53-1CB34E40B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667" y="1"/>
            <a:ext cx="10515600" cy="914400"/>
          </a:xfrm>
        </p:spPr>
        <p:txBody>
          <a:bodyPr>
            <a:normAutofit/>
          </a:bodyPr>
          <a:lstStyle/>
          <a:p>
            <a:r>
              <a:rPr lang="en-US" sz="3600" dirty="0"/>
              <a:t>More recently, from New Zealand…</a:t>
            </a:r>
          </a:p>
        </p:txBody>
      </p:sp>
    </p:spTree>
    <p:extLst>
      <p:ext uri="{BB962C8B-B14F-4D97-AF65-F5344CB8AC3E}">
        <p14:creationId xmlns:p14="http://schemas.microsoft.com/office/powerpoint/2010/main" val="304062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0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17EEA5A-602F-5BE4-FA31-C084D30536B4}"/>
              </a:ext>
            </a:extLst>
          </p:cNvPr>
          <p:cNvSpPr txBox="1">
            <a:spLocks/>
          </p:cNvSpPr>
          <p:nvPr/>
        </p:nvSpPr>
        <p:spPr>
          <a:xfrm>
            <a:off x="348341" y="1202523"/>
            <a:ext cx="110054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2681764-FF47-6490-359B-F3408DE3E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20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Working across age groups can be: transactional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AF1B62-22A1-897E-8485-A93D300DB441}"/>
              </a:ext>
            </a:extLst>
          </p:cNvPr>
          <p:cNvSpPr txBox="1"/>
          <p:nvPr/>
        </p:nvSpPr>
        <p:spPr>
          <a:xfrm>
            <a:off x="2348564" y="2964581"/>
            <a:ext cx="7253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Watch: “Grandkids = Free Tech Support”</a:t>
            </a:r>
          </a:p>
        </p:txBody>
      </p:sp>
      <p:sp>
        <p:nvSpPr>
          <p:cNvPr id="90" name="Ad source"/>
          <p:cNvSpPr txBox="1"/>
          <p:nvPr/>
        </p:nvSpPr>
        <p:spPr>
          <a:xfrm>
            <a:off x="2348564" y="3600000"/>
            <a:ext cx="7253396" cy="4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A6A6A6"/>
                </a:solidFill>
              </a:rPr>
              <a:t>Ally Bank TV spot, “Facts of Life: Tech Support” (via iSpot.tv)</a:t>
            </a:r>
          </a:p>
        </p:txBody>
      </p:sp>
    </p:spTree>
    <p:extLst>
      <p:ext uri="{BB962C8B-B14F-4D97-AF65-F5344CB8AC3E}">
        <p14:creationId xmlns:p14="http://schemas.microsoft.com/office/powerpoint/2010/main" val="382884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208BB00-9C31-1C93-5B2C-6E3EB9A2FC68}"/>
              </a:ext>
            </a:extLst>
          </p:cNvPr>
          <p:cNvSpPr txBox="1">
            <a:spLocks/>
          </p:cNvSpPr>
          <p:nvPr/>
        </p:nvSpPr>
        <p:spPr>
          <a:xfrm>
            <a:off x="6418752" y="1496367"/>
            <a:ext cx="5502730" cy="43000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Tony Bennett (88) &amp; Lady Gaga (28)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Album: “Cheek to Cheek” (Columbia, 2014)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Debuts at #1 on the Billboard 200 chart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905013-B4BD-8B8E-22E5-FEC168F60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33" y="0"/>
            <a:ext cx="5630695" cy="6762355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91" name="Photo credit"/>
          <p:cNvSpPr txBox="1"/>
          <p:nvPr/>
        </p:nvSpPr>
        <p:spPr>
          <a:xfrm>
            <a:off x="866534" y="6634751"/>
            <a:ext cx="448040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dirty="0">
                <a:solidFill>
                  <a:srgbClr val="A6A6A6"/>
                </a:solidFill>
              </a:rPr>
              <a:t>Photo: marcen27, via Wikimedia Commons, </a:t>
            </a:r>
            <a:r>
              <a:rPr lang="en-US" sz="1000" u="sng" dirty="0">
                <a:solidFill>
                  <a:srgbClr val="A6A6A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 2.0</a:t>
            </a:r>
            <a:r>
              <a:rPr lang="en-US" sz="1000" dirty="0">
                <a:solidFill>
                  <a:srgbClr val="A6A6A6"/>
                </a:solidFill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B0937-849B-F754-EA88-8AD25B182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8118"/>
            <a:ext cx="11005459" cy="1148899"/>
          </a:xfrm>
        </p:spPr>
        <p:txBody>
          <a:bodyPr>
            <a:normAutofit/>
          </a:bodyPr>
          <a:lstStyle/>
          <a:p>
            <a:r>
              <a:rPr lang="en-US" sz="4000" dirty="0"/>
              <a:t>Working across age groups can be: harmonious</a:t>
            </a:r>
          </a:p>
        </p:txBody>
      </p:sp>
    </p:spTree>
    <p:extLst>
      <p:ext uri="{BB962C8B-B14F-4D97-AF65-F5344CB8AC3E}">
        <p14:creationId xmlns:p14="http://schemas.microsoft.com/office/powerpoint/2010/main" val="251567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3591A-D80F-08F8-5E21-C05269BD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523875"/>
          </a:xfrm>
        </p:spPr>
        <p:txBody>
          <a:bodyPr>
            <a:normAutofit fontScale="90000"/>
          </a:bodyPr>
          <a:lstStyle/>
          <a:p>
            <a:r>
              <a:rPr lang="en-US" dirty="0"/>
              <a:t>Five points about working across age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25F3B-D866-15A0-73DA-37385D0CC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5476"/>
            <a:ext cx="10515600" cy="5612965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Working across age-groups, is an age-old activity</a:t>
            </a:r>
          </a:p>
          <a:p>
            <a:pPr lvl="1"/>
            <a:r>
              <a:rPr lang="en-US" dirty="0"/>
              <a:t>Hard-wired into our DNA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can make things </a:t>
            </a:r>
            <a:r>
              <a:rPr lang="en-US" b="1" u="sng" dirty="0"/>
              <a:t>worse</a:t>
            </a:r>
            <a:r>
              <a:rPr lang="en-US" dirty="0"/>
              <a:t> by fixating on, or over-compensating for </a:t>
            </a:r>
            <a:r>
              <a:rPr lang="en-US" u="sng" dirty="0"/>
              <a:t>assumed</a:t>
            </a:r>
            <a:r>
              <a:rPr lang="en-US" dirty="0"/>
              <a:t> ‘generational’ differences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‘Generational’ approach (e.g. Boomer, Millennial) is only one way of managing and leading across age groups</a:t>
            </a:r>
          </a:p>
          <a:p>
            <a:pPr lvl="1"/>
            <a:r>
              <a:rPr lang="en-US" dirty="0"/>
              <a:t>Convenient, fun, but w/significant limitations—inaccurate stereotyping; empirical research support is weak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Good alternatives/supplements are available</a:t>
            </a:r>
          </a:p>
          <a:p>
            <a:pPr lvl="1"/>
            <a:r>
              <a:rPr lang="en-US" dirty="0"/>
              <a:t>Life stage approach (Erikson)</a:t>
            </a:r>
          </a:p>
          <a:p>
            <a:pPr lvl="1"/>
            <a:r>
              <a:rPr lang="en-US" dirty="0"/>
              <a:t>Lifespan approach (Baltes)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most important approach will always be </a:t>
            </a:r>
            <a:r>
              <a:rPr lang="en-US" b="1" u="sng" dirty="0"/>
              <a:t>yours</a:t>
            </a:r>
          </a:p>
          <a:p>
            <a:pPr lvl="1"/>
            <a:r>
              <a:rPr lang="en-US" dirty="0"/>
              <a:t>Research will only take you so far</a:t>
            </a:r>
          </a:p>
          <a:p>
            <a:pPr lvl="1"/>
            <a:r>
              <a:rPr lang="en-US" dirty="0"/>
              <a:t>Have confidence in </a:t>
            </a:r>
            <a:r>
              <a:rPr lang="en-US" u="sng" dirty="0"/>
              <a:t>your own approach</a:t>
            </a:r>
            <a:r>
              <a:rPr lang="en-US" dirty="0"/>
              <a:t>, even as you improve it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62962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49D54-D89F-3517-0588-7AAA691CF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B4A68-A474-2870-2194-B8107386F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39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Working Across Generations</a:t>
            </a:r>
          </a:p>
        </p:txBody>
      </p:sp>
    </p:spTree>
    <p:extLst>
      <p:ext uri="{BB962C8B-B14F-4D97-AF65-F5344CB8AC3E}">
        <p14:creationId xmlns:p14="http://schemas.microsoft.com/office/powerpoint/2010/main" val="1102127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159C4-D74E-55C1-6AAB-B40D8C1ED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“generation”?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79954-2B0B-0622-35DD-10014DECE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5100"/>
            <a:ext cx="10515600" cy="5057775"/>
          </a:xfrm>
        </p:spPr>
        <p:txBody>
          <a:bodyPr>
            <a:normAutofit/>
          </a:bodyPr>
          <a:lstStyle/>
          <a:p>
            <a:r>
              <a:rPr lang="en-US" sz="3200" dirty="0"/>
              <a:t>A cohort of people, shaped by historical events, esp. in formative years—late teens to early 20s (Karl Mannheim, 1920s)</a:t>
            </a:r>
          </a:p>
          <a:p>
            <a:pPr lvl="1"/>
            <a:r>
              <a:rPr lang="en-US" sz="2800" dirty="0"/>
              <a:t>Wars (WWII, Vietnam)</a:t>
            </a:r>
          </a:p>
          <a:p>
            <a:pPr lvl="1"/>
            <a:r>
              <a:rPr lang="en-US" sz="2800" dirty="0"/>
              <a:t>Economic upheaval (1929 Crash &amp; Depression)</a:t>
            </a:r>
          </a:p>
          <a:p>
            <a:pPr lvl="1"/>
            <a:r>
              <a:rPr lang="en-US" sz="2800" dirty="0"/>
              <a:t>Rise of Internet/Social Media</a:t>
            </a:r>
          </a:p>
          <a:p>
            <a:pPr lvl="1"/>
            <a:r>
              <a:rPr lang="en-US" sz="2800" dirty="0"/>
              <a:t>Pandemics (SARS, COVID)</a:t>
            </a:r>
          </a:p>
          <a:p>
            <a:r>
              <a:rPr lang="en-US" sz="3200" dirty="0"/>
              <a:t>Originally, </a:t>
            </a:r>
            <a:r>
              <a:rPr lang="en-US" sz="3200" u="sng" dirty="0"/>
              <a:t>not</a:t>
            </a:r>
            <a:r>
              <a:rPr lang="en-US" sz="3200" dirty="0"/>
              <a:t> just age groupings</a:t>
            </a:r>
          </a:p>
          <a:p>
            <a:r>
              <a:rPr lang="en-US" sz="3200" dirty="0"/>
              <a:t>2010s: Pew Research adds the now-familiar labels and birth-year ranges, e.g. “millennial,” “boomer,” etc.</a:t>
            </a:r>
          </a:p>
        </p:txBody>
      </p:sp>
    </p:spTree>
    <p:extLst>
      <p:ext uri="{BB962C8B-B14F-4D97-AF65-F5344CB8AC3E}">
        <p14:creationId xmlns:p14="http://schemas.microsoft.com/office/powerpoint/2010/main" val="3769202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24484-810E-D650-C8D8-120BE8278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Six generations, spanning roughly a century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84AD4-EC95-C94E-9716-428B79D10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3600" dirty="0"/>
              <a:t>Silent: Born 1928-1945, ages 80-97</a:t>
            </a:r>
          </a:p>
          <a:p>
            <a:r>
              <a:rPr lang="en-US" sz="3600" dirty="0"/>
              <a:t>Baby Boomer: Born 1946-1964, ages 61-79</a:t>
            </a:r>
          </a:p>
          <a:p>
            <a:r>
              <a:rPr lang="en-US" sz="3600" dirty="0"/>
              <a:t>Gen X: Born 1965-1980, ages 45-60</a:t>
            </a:r>
          </a:p>
          <a:p>
            <a:r>
              <a:rPr lang="en-US" sz="3600" dirty="0"/>
              <a:t>Millennial: Born 1981-1996, ages 29-44</a:t>
            </a:r>
          </a:p>
          <a:p>
            <a:r>
              <a:rPr lang="en-US" sz="3600" dirty="0"/>
              <a:t>Gen Z: Born 1997-2012, ages 13-28</a:t>
            </a:r>
          </a:p>
          <a:p>
            <a:r>
              <a:rPr lang="en-US" sz="3600" dirty="0"/>
              <a:t>Alpha: Born 2013-2025,  ages 1-12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55731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272C5-C5B8-4694-65C7-3DF93B63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98" y="1345912"/>
            <a:ext cx="4140484" cy="3796890"/>
          </a:xfrm>
        </p:spPr>
        <p:txBody>
          <a:bodyPr>
            <a:normAutofit fontScale="90000"/>
          </a:bodyPr>
          <a:lstStyle/>
          <a:p>
            <a:r>
              <a:rPr lang="en-US" dirty="0"/>
              <a:t>U.S. Population, by generation, 2024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700" dirty="0"/>
              <a:t>Source: Pew Research, from US Census data</a:t>
            </a:r>
            <a:endParaRPr lang="en-US" dirty="0"/>
          </a:p>
        </p:txBody>
      </p:sp>
      <p:pic>
        <p:nvPicPr>
          <p:cNvPr id="5" name="Content Placeholder 4" descr="A close-up of a pie chart&#10;&#10;AI-generated content may be incorrect.">
            <a:extLst>
              <a:ext uri="{FF2B5EF4-FFF2-40B4-BE49-F238E27FC236}">
                <a16:creationId xmlns:a16="http://schemas.microsoft.com/office/drawing/2014/main" id="{4B9DAB0A-EE45-F8E6-AD91-11C9DD64A5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" t="9753" r="50000" b="10715"/>
          <a:stretch/>
        </p:blipFill>
        <p:spPr>
          <a:xfrm>
            <a:off x="4722085" y="0"/>
            <a:ext cx="7469915" cy="6858000"/>
          </a:xfrm>
        </p:spPr>
      </p:pic>
    </p:spTree>
    <p:extLst>
      <p:ext uri="{BB962C8B-B14F-4D97-AF65-F5344CB8AC3E}">
        <p14:creationId xmlns:p14="http://schemas.microsoft.com/office/powerpoint/2010/main" val="984686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C3CE4BD-FEEA-CF6F-04AF-DAD558D1DFDD}"/>
              </a:ext>
            </a:extLst>
          </p:cNvPr>
          <p:cNvSpPr/>
          <p:nvPr/>
        </p:nvSpPr>
        <p:spPr>
          <a:xfrm>
            <a:off x="4723544" y="0"/>
            <a:ext cx="7469915" cy="6858000"/>
          </a:xfrm>
          <a:prstGeom prst="rect">
            <a:avLst/>
          </a:prstGeom>
          <a:solidFill>
            <a:srgbClr val="D4FF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3BA79D5-D902-34F1-A13C-1C262AE680F0}"/>
              </a:ext>
            </a:extLst>
          </p:cNvPr>
          <p:cNvGraphicFramePr>
            <a:graphicFrameLocks/>
          </p:cNvGraphicFramePr>
          <p:nvPr/>
        </p:nvGraphicFramePr>
        <p:xfrm>
          <a:off x="3217808" y="-330200"/>
          <a:ext cx="10481549" cy="7535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F269A3AF-AC87-6663-27EE-C496D486A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598" y="1345912"/>
            <a:ext cx="4140484" cy="3796890"/>
          </a:xfrm>
        </p:spPr>
        <p:txBody>
          <a:bodyPr>
            <a:normAutofit fontScale="90000"/>
          </a:bodyPr>
          <a:lstStyle/>
          <a:p>
            <a:r>
              <a:rPr lang="en-US" dirty="0"/>
              <a:t>U.S. Workforce, by generation, 2025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sz="2700" dirty="0"/>
              <a:t>Source: Pew Research, Bureau of Labor Statistics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682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CFE0-9E0E-FB9E-AFEC-362CCEFF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186" y="126965"/>
            <a:ext cx="11190514" cy="580097"/>
          </a:xfrm>
        </p:spPr>
        <p:txBody>
          <a:bodyPr>
            <a:noAutofit/>
          </a:bodyPr>
          <a:lstStyle/>
          <a:p>
            <a:r>
              <a:rPr lang="en-US" sz="2800" dirty="0"/>
              <a:t>Four generations active in the workplace—notable but not unprecedented</a:t>
            </a:r>
          </a:p>
        </p:txBody>
      </p:sp>
      <p:pic>
        <p:nvPicPr>
          <p:cNvPr id="5" name="Content Placeholder 4" descr="A graph with different colored bars&#10;&#10;AI-generated content may be incorrect.">
            <a:extLst>
              <a:ext uri="{FF2B5EF4-FFF2-40B4-BE49-F238E27FC236}">
                <a16:creationId xmlns:a16="http://schemas.microsoft.com/office/drawing/2014/main" id="{3AFCD065-1373-854F-77C5-63D8C284F4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55" y="749079"/>
            <a:ext cx="10908690" cy="5918454"/>
          </a:xfrm>
        </p:spPr>
      </p:pic>
    </p:spTree>
    <p:extLst>
      <p:ext uri="{BB962C8B-B14F-4D97-AF65-F5344CB8AC3E}">
        <p14:creationId xmlns:p14="http://schemas.microsoft.com/office/powerpoint/2010/main" val="360532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70E2D-B0FA-B97F-C8F8-49A0E220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Potential points of conflict: older vs. younger (</a:t>
            </a:r>
            <a:r>
              <a:rPr lang="en-US" sz="3200" dirty="0" err="1"/>
              <a:t>Ozolina</a:t>
            </a:r>
            <a:r>
              <a:rPr lang="en-US" sz="3200" dirty="0"/>
              <a:t> et al, 2024; 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3ECA98-3C23-6A8F-FC01-5B81FC238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‘Communication’ styles</a:t>
            </a:r>
          </a:p>
          <a:p>
            <a:pPr lvl="1"/>
            <a:r>
              <a:rPr lang="en-US" dirty="0"/>
              <a:t>Direct and F2F, vs. Indirect (digital—instant messaging)</a:t>
            </a:r>
          </a:p>
          <a:p>
            <a:r>
              <a:rPr lang="en-US" dirty="0"/>
              <a:t>Work/Life Balance Expectations</a:t>
            </a:r>
          </a:p>
          <a:p>
            <a:pPr lvl="1"/>
            <a:r>
              <a:rPr lang="en-US" dirty="0"/>
              <a:t>Value stability and security vs. flexibility and personal fulfillment</a:t>
            </a:r>
          </a:p>
          <a:p>
            <a:r>
              <a:rPr lang="en-US" dirty="0"/>
              <a:t>Speed and Scope of Technology Adoption</a:t>
            </a:r>
          </a:p>
          <a:p>
            <a:r>
              <a:rPr lang="en-US" dirty="0"/>
              <a:t>Career Advancement</a:t>
            </a:r>
          </a:p>
          <a:p>
            <a:pPr lvl="1"/>
            <a:r>
              <a:rPr lang="en-US" dirty="0"/>
              <a:t>Value long-term tenure vs. flexibility and experiential/entrepreneurial opportunity</a:t>
            </a:r>
          </a:p>
          <a:p>
            <a:r>
              <a:rPr lang="en-US" dirty="0"/>
              <a:t>Work Ethic Perceptions</a:t>
            </a:r>
          </a:p>
          <a:p>
            <a:pPr lvl="1"/>
            <a:r>
              <a:rPr lang="en-US" dirty="0"/>
              <a:t>Value dedication, punctuality, structure vs. work/life balance, outcomes over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698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26CFD-D3F5-9C5C-E3C9-D8E0D49D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563C5-E673-D49D-218E-EB906D7D7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Authority and Hierarchy</a:t>
            </a:r>
          </a:p>
          <a:p>
            <a:pPr lvl="1"/>
            <a:r>
              <a:rPr lang="en-US" dirty="0"/>
              <a:t>Hierarchical structures and seniority vs. flatter orgs and collaboration</a:t>
            </a:r>
          </a:p>
          <a:p>
            <a:r>
              <a:rPr lang="en-US" dirty="0"/>
              <a:t>Conflict Resolution</a:t>
            </a:r>
          </a:p>
          <a:p>
            <a:pPr lvl="1"/>
            <a:r>
              <a:rPr lang="en-US" dirty="0"/>
              <a:t>Structured process vs. collaborative problem solving</a:t>
            </a:r>
          </a:p>
          <a:p>
            <a:r>
              <a:rPr lang="en-US" dirty="0"/>
              <a:t>Learning and development</a:t>
            </a:r>
          </a:p>
          <a:p>
            <a:pPr lvl="1"/>
            <a:r>
              <a:rPr lang="en-US" dirty="0"/>
              <a:t>In-person workshops vs. digitally delivered, ‘bit-size’ modules</a:t>
            </a:r>
          </a:p>
          <a:p>
            <a:r>
              <a:rPr lang="en-US" dirty="0"/>
              <a:t>Recognition and Rewards Expectations</a:t>
            </a:r>
          </a:p>
          <a:p>
            <a:pPr lvl="1"/>
            <a:r>
              <a:rPr lang="en-US" dirty="0"/>
              <a:t>Longer-term recognition for tenure, promotions vs. more frequent and immediate recognition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C3CF86-DC5B-18CA-10DF-49A8FB8D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Potential points of conflict: older vs. younger (</a:t>
            </a:r>
            <a:r>
              <a:rPr lang="en-US" sz="3200" dirty="0" err="1"/>
              <a:t>Ozolina</a:t>
            </a:r>
            <a:r>
              <a:rPr lang="en-US" sz="3200" dirty="0"/>
              <a:t> et al, 2024; 2 of 2)</a:t>
            </a:r>
          </a:p>
        </p:txBody>
      </p:sp>
    </p:spTree>
    <p:extLst>
      <p:ext uri="{BB962C8B-B14F-4D97-AF65-F5344CB8AC3E}">
        <p14:creationId xmlns:p14="http://schemas.microsoft.com/office/powerpoint/2010/main" val="3794650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3A06-E6B4-F6A3-B6ED-44F8A39B2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8175"/>
          </a:xfrm>
        </p:spPr>
        <p:txBody>
          <a:bodyPr>
            <a:normAutofit fontScale="90000"/>
          </a:bodyPr>
          <a:lstStyle/>
          <a:p>
            <a:r>
              <a:rPr lang="en-US" dirty="0"/>
              <a:t>“Hold up!” says my Gen Z son...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3C5365-D960-6FA7-F126-BCB245A25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00" y="1003300"/>
            <a:ext cx="11239500" cy="5641975"/>
          </a:xfrm>
        </p:spPr>
        <p:txBody>
          <a:bodyPr>
            <a:noAutofit/>
          </a:bodyPr>
          <a:lstStyle/>
          <a:p>
            <a:r>
              <a:rPr lang="en-US" dirty="0"/>
              <a:t>Supporting data for generational categories is </a:t>
            </a:r>
            <a:r>
              <a:rPr lang="en-US" sz="3200" b="1" u="sng" dirty="0"/>
              <a:t>not</a:t>
            </a:r>
            <a:r>
              <a:rPr lang="en-US" dirty="0"/>
              <a:t> strong</a:t>
            </a:r>
          </a:p>
          <a:p>
            <a:pPr lvl="1"/>
            <a:r>
              <a:rPr lang="en-US" dirty="0"/>
              <a:t>Differences </a:t>
            </a:r>
            <a:r>
              <a:rPr lang="en-US" i="1"/>
              <a:t>within</a:t>
            </a:r>
            <a:r>
              <a:rPr lang="en-US"/>
              <a:t> generations </a:t>
            </a:r>
            <a:r>
              <a:rPr lang="en-US" dirty="0"/>
              <a:t>are larger than differences </a:t>
            </a:r>
            <a:r>
              <a:rPr lang="en-US" i="1" dirty="0"/>
              <a:t>between</a:t>
            </a:r>
            <a:r>
              <a:rPr lang="en-US" dirty="0"/>
              <a:t> generations [Rudolph]</a:t>
            </a:r>
          </a:p>
          <a:p>
            <a:r>
              <a:rPr lang="en-US" dirty="0"/>
              <a:t>Generational labels bring stereotypes and ‘meta-stereotypes’</a:t>
            </a:r>
          </a:p>
          <a:p>
            <a:pPr lvl="1"/>
            <a:r>
              <a:rPr lang="en-US" dirty="0"/>
              <a:t>“OK, Boomer,” “Luddite,” “</a:t>
            </a:r>
            <a:r>
              <a:rPr lang="en-US" dirty="0" err="1"/>
              <a:t>GenMe</a:t>
            </a:r>
            <a:r>
              <a:rPr lang="en-US" dirty="0"/>
              <a:t>” or “Snowflake” (Millennial), “Slacker” (Gen X) “Slacktivist” (Gen Z)</a:t>
            </a:r>
          </a:p>
          <a:p>
            <a:pPr lvl="1"/>
            <a:r>
              <a:rPr lang="en-US" dirty="0"/>
              <a:t>‘Meta Stereotypes’: What </a:t>
            </a:r>
            <a:r>
              <a:rPr lang="en-US" u="sng" dirty="0"/>
              <a:t>we</a:t>
            </a:r>
            <a:r>
              <a:rPr lang="en-US" dirty="0"/>
              <a:t> assume, about what </a:t>
            </a:r>
            <a:r>
              <a:rPr lang="en-US" u="sng" dirty="0"/>
              <a:t>others</a:t>
            </a:r>
            <a:r>
              <a:rPr lang="en-US" dirty="0"/>
              <a:t> assume, about </a:t>
            </a:r>
            <a:r>
              <a:rPr lang="en-US" u="sng" dirty="0"/>
              <a:t>us</a:t>
            </a:r>
            <a:endParaRPr lang="en-US" dirty="0"/>
          </a:p>
          <a:p>
            <a:r>
              <a:rPr lang="en-US" dirty="0"/>
              <a:t>Generational labels are oversimplified</a:t>
            </a:r>
          </a:p>
          <a:p>
            <a:pPr lvl="1"/>
            <a:r>
              <a:rPr lang="en-US" dirty="0"/>
              <a:t>Generational differences blamed for </a:t>
            </a:r>
            <a:r>
              <a:rPr lang="en-US" i="1" dirty="0"/>
              <a:t>everything</a:t>
            </a:r>
            <a:r>
              <a:rPr lang="en-US" dirty="0"/>
              <a:t> from the decline of baseball, to the decline of sales of American (processed) cheese</a:t>
            </a:r>
          </a:p>
          <a:p>
            <a:pPr lvl="1"/>
            <a:r>
              <a:rPr lang="en-US" dirty="0"/>
              <a:t>Generational events are often culture/geography-specific</a:t>
            </a:r>
          </a:p>
          <a:p>
            <a:r>
              <a:rPr lang="en-US" dirty="0"/>
              <a:t>Generational labels are self-fulfilling prophecy</a:t>
            </a:r>
          </a:p>
          <a:p>
            <a:pPr lvl="1"/>
            <a:r>
              <a:rPr lang="en-US" dirty="0"/>
              <a:t>Generational labels create/propagate the divide between generations [Hirsch, King]</a:t>
            </a:r>
          </a:p>
        </p:txBody>
      </p:sp>
    </p:spTree>
    <p:extLst>
      <p:ext uri="{BB962C8B-B14F-4D97-AF65-F5344CB8AC3E}">
        <p14:creationId xmlns:p14="http://schemas.microsoft.com/office/powerpoint/2010/main" val="63792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5ED40-0FAD-C6A0-2E6F-9FE1C0D6E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385CF-D89D-CC85-3127-5B7C99E76F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27" y="1641113"/>
            <a:ext cx="11887200" cy="690615"/>
          </a:xfrm>
        </p:spPr>
        <p:txBody>
          <a:bodyPr>
            <a:noAutofit/>
          </a:bodyPr>
          <a:lstStyle/>
          <a:p>
            <a:r>
              <a:rPr lang="en-US" sz="3800" dirty="0"/>
              <a:t>If ‘generational’ categories are problematic…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0F5E99D-F17A-A0E5-8051-1161894B2809}"/>
              </a:ext>
            </a:extLst>
          </p:cNvPr>
          <p:cNvSpPr txBox="1">
            <a:spLocks/>
          </p:cNvSpPr>
          <p:nvPr/>
        </p:nvSpPr>
        <p:spPr>
          <a:xfrm>
            <a:off x="86627" y="3136231"/>
            <a:ext cx="11887200" cy="6906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/>
              <a:t>Yet working across them is the norm for most workplaces…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380814-953A-048E-16A1-49AF8FE30BA5}"/>
              </a:ext>
            </a:extLst>
          </p:cNvPr>
          <p:cNvSpPr txBox="1">
            <a:spLocks/>
          </p:cNvSpPr>
          <p:nvPr/>
        </p:nvSpPr>
        <p:spPr>
          <a:xfrm>
            <a:off x="35292" y="4631349"/>
            <a:ext cx="11887200" cy="6906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/>
              <a:t>What are some alternatives? </a:t>
            </a:r>
          </a:p>
        </p:txBody>
      </p:sp>
    </p:spTree>
    <p:extLst>
      <p:ext uri="{BB962C8B-B14F-4D97-AF65-F5344CB8AC3E}">
        <p14:creationId xmlns:p14="http://schemas.microsoft.com/office/powerpoint/2010/main" val="269903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1472C-B28F-4C38-C14D-897166FF5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96BB-5B46-B22F-4E5B-7BFF8DDC3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93985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Working Across Life Stages</a:t>
            </a:r>
            <a:br>
              <a:rPr lang="en-US" dirty="0"/>
            </a:br>
            <a:r>
              <a:rPr lang="en-US" dirty="0"/>
              <a:t>(Erikson)</a:t>
            </a:r>
          </a:p>
        </p:txBody>
      </p:sp>
    </p:spTree>
    <p:extLst>
      <p:ext uri="{BB962C8B-B14F-4D97-AF65-F5344CB8AC3E}">
        <p14:creationId xmlns:p14="http://schemas.microsoft.com/office/powerpoint/2010/main" val="3556789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and person standing outside of a house&#10;&#10;AI-generated content may be incorrect.">
            <a:extLst>
              <a:ext uri="{FF2B5EF4-FFF2-40B4-BE49-F238E27FC236}">
                <a16:creationId xmlns:a16="http://schemas.microsoft.com/office/drawing/2014/main" id="{6106B7B6-F964-6E43-63F2-21792E487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2" r="3047" b="2906"/>
          <a:stretch/>
        </p:blipFill>
        <p:spPr>
          <a:xfrm>
            <a:off x="-1" y="-30487"/>
            <a:ext cx="6281289" cy="68884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5927B4-56F3-7740-FC0C-847669666D34}"/>
              </a:ext>
            </a:extLst>
          </p:cNvPr>
          <p:cNvSpPr txBox="1"/>
          <p:nvPr/>
        </p:nvSpPr>
        <p:spPr>
          <a:xfrm>
            <a:off x="6682127" y="2336800"/>
            <a:ext cx="512794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Joan &amp; Erik Erikson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c. 1950</a:t>
            </a:r>
          </a:p>
        </p:txBody>
      </p:sp>
    </p:spTree>
    <p:extLst>
      <p:ext uri="{BB962C8B-B14F-4D97-AF65-F5344CB8AC3E}">
        <p14:creationId xmlns:p14="http://schemas.microsoft.com/office/powerpoint/2010/main" val="153152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69901-5E20-247F-EC94-B5DF330D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900" y="365125"/>
            <a:ext cx="7594600" cy="1325563"/>
          </a:xfrm>
        </p:spPr>
        <p:txBody>
          <a:bodyPr>
            <a:noAutofit/>
          </a:bodyPr>
          <a:lstStyle/>
          <a:p>
            <a:r>
              <a:rPr lang="en-US" sz="3600" dirty="0"/>
              <a:t>Erikson(s): Psychological development unfolds through eight stages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5E065F3-E34B-63CE-AE92-BC6C4D59C8C4}"/>
              </a:ext>
            </a:extLst>
          </p:cNvPr>
          <p:cNvGrpSpPr/>
          <p:nvPr/>
        </p:nvGrpSpPr>
        <p:grpSpPr>
          <a:xfrm>
            <a:off x="8013700" y="1041626"/>
            <a:ext cx="3987800" cy="661988"/>
            <a:chOff x="7327902" y="2652712"/>
            <a:chExt cx="3175000" cy="661988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C5D98DA-A16E-8853-2E0B-0E6AB8E6ABBC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7. Middle Adulthood (40 – 65)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3026ED7-4AD0-D88E-0D85-3F169E8D0035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Generativity (+)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7492BA9-E81E-A298-B6F1-1766D6CB88DF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Stagnation (-)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DB1CDD2-1DDC-1C5E-2074-81385478A09C}"/>
              </a:ext>
            </a:extLst>
          </p:cNvPr>
          <p:cNvGrpSpPr/>
          <p:nvPr/>
        </p:nvGrpSpPr>
        <p:grpSpPr>
          <a:xfrm>
            <a:off x="8013700" y="1868940"/>
            <a:ext cx="3987800" cy="661988"/>
            <a:chOff x="7327902" y="2652712"/>
            <a:chExt cx="3175000" cy="66198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6F51CA7-F90E-370D-FFB4-F9D38D5B9763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b="1" dirty="0"/>
                <a:t>6. Young Adulthood (18 – 40)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D67E64-7B4C-1CA6-BFAA-BD2C1CB5629E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Intimacy (+)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A09A36B-9E49-6D99-17E1-BE4CF1487778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Isolation (-)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558290-56F4-6E87-2939-7D3CC1E28C42}"/>
              </a:ext>
            </a:extLst>
          </p:cNvPr>
          <p:cNvGrpSpPr/>
          <p:nvPr/>
        </p:nvGrpSpPr>
        <p:grpSpPr>
          <a:xfrm>
            <a:off x="8013700" y="2696254"/>
            <a:ext cx="3987800" cy="661988"/>
            <a:chOff x="7327902" y="2652712"/>
            <a:chExt cx="3175000" cy="661988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4AFA38-70AC-2DD3-E60F-4EBCF5B8164F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5. Adolescence (12 – 18)</a:t>
              </a:r>
            </a:p>
            <a:p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41B61FC-CEC4-88E9-0AD2-B5B760FC53F1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Identity (+)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8CEE33F-2519-073B-CA6F-C0D66095BD38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Role Confusion (-)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6F88CA3-EEB8-2034-94DD-15660AF466BA}"/>
              </a:ext>
            </a:extLst>
          </p:cNvPr>
          <p:cNvGrpSpPr/>
          <p:nvPr/>
        </p:nvGrpSpPr>
        <p:grpSpPr>
          <a:xfrm>
            <a:off x="8013700" y="3523568"/>
            <a:ext cx="3987800" cy="661988"/>
            <a:chOff x="7327902" y="2652712"/>
            <a:chExt cx="3175000" cy="66198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80863AF-FC15-542A-F52D-CB4830A3D0CF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4. School Age (6 – 12)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443BF42-9C6E-ABDC-0034-1A99B85984D1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Industry (+)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32B85F-D9A7-D62D-50B9-755AFEB12A16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Inferiority (-)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7920994-1FFA-DC4D-2F7F-FF8DBA940710}"/>
              </a:ext>
            </a:extLst>
          </p:cNvPr>
          <p:cNvGrpSpPr/>
          <p:nvPr/>
        </p:nvGrpSpPr>
        <p:grpSpPr>
          <a:xfrm>
            <a:off x="8013700" y="4350882"/>
            <a:ext cx="3987800" cy="661988"/>
            <a:chOff x="7327902" y="2652712"/>
            <a:chExt cx="3175000" cy="66198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392088E-60B2-CE5A-D63E-CDE6AC5539E4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3. Play Age (3 – 6, pre-school)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9D76EE5-5067-A1B2-1B68-ECA61C996DF8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Initiative (+)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496A1C4-4071-3C64-B612-0DF5FD74C2A8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Hesitation (-)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9350826-145D-B84F-FF01-2D089480431F}"/>
              </a:ext>
            </a:extLst>
          </p:cNvPr>
          <p:cNvGrpSpPr/>
          <p:nvPr/>
        </p:nvGrpSpPr>
        <p:grpSpPr>
          <a:xfrm>
            <a:off x="8013700" y="5178196"/>
            <a:ext cx="3987800" cy="661988"/>
            <a:chOff x="7327902" y="2652712"/>
            <a:chExt cx="3175000" cy="66198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14D7658-6EB9-2516-E065-17D4C14BF28C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2. Early Childhood (1.5 – 3)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EF565F0-E903-06EF-8EA5-828D68F0BF53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Autonomy (+)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F6539C5-1712-CE92-7F83-06EFA5979341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Doubt (-)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3541F2E-8804-70D2-4814-25BF5C2351F2}"/>
              </a:ext>
            </a:extLst>
          </p:cNvPr>
          <p:cNvGrpSpPr/>
          <p:nvPr/>
        </p:nvGrpSpPr>
        <p:grpSpPr>
          <a:xfrm>
            <a:off x="8013700" y="6005512"/>
            <a:ext cx="3987800" cy="661988"/>
            <a:chOff x="7327902" y="2652712"/>
            <a:chExt cx="3175000" cy="66198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DC6B8A3-8252-3F7C-698F-65A4A529379E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Infancy (0 – 1.5)</a:t>
              </a:r>
            </a:p>
            <a:p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E84018-8629-0EBD-3FA1-F6F999581CFA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Trust (+)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D2765DF-9B53-FA8A-ED80-32E4A0E63DEE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/>
              </a:lvl1pPr>
            </a:lstStyle>
            <a:p>
              <a:r>
                <a:rPr lang="en-US" dirty="0"/>
                <a:t>Mistrust (-)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CB7AC89-13FA-441C-7FFE-3221B3509D80}"/>
              </a:ext>
            </a:extLst>
          </p:cNvPr>
          <p:cNvGrpSpPr/>
          <p:nvPr/>
        </p:nvGrpSpPr>
        <p:grpSpPr>
          <a:xfrm>
            <a:off x="8013700" y="214312"/>
            <a:ext cx="3987800" cy="661988"/>
            <a:chOff x="7327902" y="2652712"/>
            <a:chExt cx="3175000" cy="661988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335C79E-0AE3-318C-5109-D15067EA04BC}"/>
                </a:ext>
              </a:extLst>
            </p:cNvPr>
            <p:cNvSpPr txBox="1"/>
            <p:nvPr/>
          </p:nvSpPr>
          <p:spPr>
            <a:xfrm>
              <a:off x="7327902" y="2652712"/>
              <a:ext cx="3175000" cy="3317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>
              <a:defPPr>
                <a:defRPr lang="en-US"/>
              </a:defPPr>
              <a:lvl1pPr algn="ctr">
                <a:defRPr b="1"/>
              </a:lvl1pPr>
            </a:lstStyle>
            <a:p>
              <a:r>
                <a:rPr lang="en-US" dirty="0"/>
                <a:t>8. Late Adulthood ( 65+)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3D8A954-92B3-51BB-04B5-7356CE6EFCEF}"/>
                </a:ext>
              </a:extLst>
            </p:cNvPr>
            <p:cNvSpPr txBox="1"/>
            <p:nvPr/>
          </p:nvSpPr>
          <p:spPr>
            <a:xfrm>
              <a:off x="7327902" y="2982912"/>
              <a:ext cx="1574798" cy="33178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Integrity (+)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701564B-F315-CF62-57E4-32AB9B72CC1A}"/>
                </a:ext>
              </a:extLst>
            </p:cNvPr>
            <p:cNvSpPr txBox="1"/>
            <p:nvPr/>
          </p:nvSpPr>
          <p:spPr>
            <a:xfrm>
              <a:off x="8902700" y="2982912"/>
              <a:ext cx="1600202" cy="33178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ctr"/>
              <a:r>
                <a:rPr lang="en-US" dirty="0"/>
                <a:t>Despair (-)</a:t>
              </a:r>
            </a:p>
          </p:txBody>
        </p:sp>
      </p:grpSp>
      <p:sp>
        <p:nvSpPr>
          <p:cNvPr id="48" name="Content Placeholder 47">
            <a:extLst>
              <a:ext uri="{FF2B5EF4-FFF2-40B4-BE49-F238E27FC236}">
                <a16:creationId xmlns:a16="http://schemas.microsoft.com/office/drawing/2014/main" id="{B5908069-AFB6-E323-D4AD-9B5D29505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900" y="1825624"/>
            <a:ext cx="7246620" cy="4841875"/>
          </a:xfrm>
        </p:spPr>
        <p:txBody>
          <a:bodyPr>
            <a:normAutofit/>
          </a:bodyPr>
          <a:lstStyle/>
          <a:p>
            <a:r>
              <a:rPr lang="en-US" dirty="0"/>
              <a:t>At each stage, we face a crisis, e.g. “identity crisis” in the “Adolescence” stage</a:t>
            </a:r>
          </a:p>
          <a:p>
            <a:r>
              <a:rPr lang="en-US" dirty="0"/>
              <a:t>Successful handling of the crisis (“+” in green) leads to psychological growth and maturation, in this case: clear self-identity</a:t>
            </a:r>
          </a:p>
          <a:p>
            <a:r>
              <a:rPr lang="en-US" dirty="0"/>
              <a:t>Unsuccessful handling (“-” in yellow ) leads to “role confusion”</a:t>
            </a:r>
          </a:p>
          <a:p>
            <a:r>
              <a:rPr lang="en-US" dirty="0"/>
              <a:t>Stage 7 Middle Adulthood</a:t>
            </a:r>
          </a:p>
          <a:p>
            <a:pPr marL="800100" lvl="1" indent="-342900">
              <a:buNone/>
            </a:pPr>
            <a:r>
              <a:rPr lang="en-US" sz="2000" dirty="0"/>
              <a:t>(+) “Generativity” defined as “concern in establishing and guiding the next generation”</a:t>
            </a:r>
          </a:p>
          <a:p>
            <a:pPr marL="457200" lvl="1" indent="0">
              <a:buNone/>
            </a:pPr>
            <a:r>
              <a:rPr lang="en-US" sz="2000" dirty="0"/>
              <a:t>(-) “Stagnation” or “Self-Absorption”</a:t>
            </a:r>
            <a:endParaRPr lang="en-US" sz="2800" dirty="0"/>
          </a:p>
          <a:p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2139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224E3-FBE5-9FB2-DBA6-B25D4E04A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FD788-391B-B0CC-AC01-E843E63A5A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3619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Another good alternative: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Working Across a Lifespan</a:t>
            </a:r>
            <a:br>
              <a:rPr lang="en-US" dirty="0"/>
            </a:br>
            <a:r>
              <a:rPr lang="en-US" dirty="0"/>
              <a:t>(Baltes)</a:t>
            </a:r>
          </a:p>
        </p:txBody>
      </p:sp>
    </p:spTree>
    <p:extLst>
      <p:ext uri="{BB962C8B-B14F-4D97-AF65-F5344CB8AC3E}">
        <p14:creationId xmlns:p14="http://schemas.microsoft.com/office/powerpoint/2010/main" val="849333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C3C1D-4F99-9B96-EA8A-56465168E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7CBC1-8B01-62A4-4BFA-AC7AF3D8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Across a Lifespan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E1689-B9CC-4BB8-4500-D9916044F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Developmental Psychology</a:t>
            </a:r>
          </a:p>
          <a:p>
            <a:pPr lvl="1"/>
            <a:r>
              <a:rPr lang="en-US" dirty="0"/>
              <a:t>Paul Baltes (1939-2006)</a:t>
            </a:r>
          </a:p>
          <a:p>
            <a:r>
              <a:rPr lang="en-US" dirty="0"/>
              <a:t>Main idea: Don’t categorize people</a:t>
            </a:r>
          </a:p>
          <a:p>
            <a:pPr lvl="1"/>
            <a:r>
              <a:rPr lang="en-US" dirty="0"/>
              <a:t>Focused on the </a:t>
            </a:r>
            <a:r>
              <a:rPr lang="en-US" u="sng" dirty="0"/>
              <a:t>individual</a:t>
            </a:r>
          </a:p>
          <a:p>
            <a:pPr lvl="1"/>
            <a:r>
              <a:rPr lang="en-US" dirty="0"/>
              <a:t>No ‘generation,’ no fixed ‘life stages’ </a:t>
            </a:r>
          </a:p>
          <a:p>
            <a:pPr lvl="1"/>
            <a:r>
              <a:rPr lang="en-US" dirty="0"/>
              <a:t>Age and history are influences </a:t>
            </a:r>
            <a:r>
              <a:rPr lang="en-US" u="sng" dirty="0"/>
              <a:t>on</a:t>
            </a:r>
            <a:r>
              <a:rPr lang="en-US" dirty="0"/>
              <a:t> a person, not categories </a:t>
            </a:r>
            <a:r>
              <a:rPr lang="en-US" u="sng" dirty="0"/>
              <a:t>for</a:t>
            </a:r>
            <a:r>
              <a:rPr lang="en-US" dirty="0"/>
              <a:t> a person</a:t>
            </a:r>
          </a:p>
          <a:p>
            <a:r>
              <a:rPr lang="en-US" dirty="0"/>
              <a:t>Core assumptions</a:t>
            </a:r>
          </a:p>
          <a:p>
            <a:pPr lvl="1"/>
            <a:r>
              <a:rPr lang="en-US" dirty="0"/>
              <a:t>Every lifespan and trajectory is unique</a:t>
            </a:r>
          </a:p>
          <a:p>
            <a:pPr lvl="1"/>
            <a:r>
              <a:rPr lang="en-US" dirty="0"/>
              <a:t>Development continues throughout life, with gains and losses at every age</a:t>
            </a:r>
          </a:p>
          <a:p>
            <a:pPr lvl="1"/>
            <a:r>
              <a:rPr lang="en-US" dirty="0"/>
              <a:t>People remain capable of change at any age</a:t>
            </a:r>
          </a:p>
          <a:p>
            <a:pPr lvl="1"/>
            <a:r>
              <a:rPr lang="en-US" dirty="0"/>
              <a:t>Differences between people grow larger with age</a:t>
            </a:r>
          </a:p>
        </p:txBody>
      </p:sp>
    </p:spTree>
    <p:extLst>
      <p:ext uri="{BB962C8B-B14F-4D97-AF65-F5344CB8AC3E}">
        <p14:creationId xmlns:p14="http://schemas.microsoft.com/office/powerpoint/2010/main" val="545516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E8BE4-684A-E136-8AEF-9A3D9F13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Across a Lifespan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B0D54-E2DA-4A37-433F-B88B186200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Three sources of influence </a:t>
            </a:r>
          </a:p>
          <a:p>
            <a:pPr lvl="1"/>
            <a:r>
              <a:rPr lang="en-US" sz="2800" dirty="0"/>
              <a:t>Age-related: e.g. school, first job, retirement</a:t>
            </a:r>
          </a:p>
          <a:p>
            <a:pPr lvl="1"/>
            <a:r>
              <a:rPr lang="en-US" sz="2800" dirty="0"/>
              <a:t>Historical: e.g. wars, recessions, the internet</a:t>
            </a:r>
          </a:p>
          <a:p>
            <a:pPr lvl="1"/>
            <a:r>
              <a:rPr lang="en-US" sz="2800" dirty="0"/>
              <a:t>Personal: e.g. illness, job loss, a lucky break</a:t>
            </a:r>
          </a:p>
          <a:p>
            <a:r>
              <a:rPr lang="en-US" sz="3200" dirty="0"/>
              <a:t>Strength and effects differ by person, and by age</a:t>
            </a:r>
          </a:p>
          <a:p>
            <a:pPr lvl="1"/>
            <a:r>
              <a:rPr lang="en-US" sz="2800" dirty="0"/>
              <a:t>Example: A recession</a:t>
            </a:r>
          </a:p>
          <a:p>
            <a:pPr lvl="2"/>
            <a:r>
              <a:rPr lang="en-US" sz="2400" dirty="0"/>
              <a:t>22-year-old: Delays their career start</a:t>
            </a:r>
          </a:p>
          <a:p>
            <a:pPr lvl="2"/>
            <a:r>
              <a:rPr lang="en-US" sz="2400" dirty="0"/>
              <a:t>50-year-old: They lose a job they’ll never fully replace</a:t>
            </a:r>
          </a:p>
          <a:p>
            <a:pPr lvl="2"/>
            <a:r>
              <a:rPr lang="en-US" sz="2400" dirty="0"/>
              <a:t>60-year-old: Pushed into early retirement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79676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EDF92-B0CE-959B-3678-4A13579F3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66" y="612382"/>
            <a:ext cx="10515600" cy="396875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Three Approaches for Working Across Age Groups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01CB069-B851-0C0D-1D0A-C1E00984D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723296"/>
              </p:ext>
            </p:extLst>
          </p:nvPr>
        </p:nvGraphicFramePr>
        <p:xfrm>
          <a:off x="463347" y="1556425"/>
          <a:ext cx="11151484" cy="4343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87871">
                  <a:extLst>
                    <a:ext uri="{9D8B030D-6E8A-4147-A177-3AD203B41FA5}">
                      <a16:colId xmlns:a16="http://schemas.microsoft.com/office/drawing/2014/main" val="885161860"/>
                    </a:ext>
                  </a:extLst>
                </a:gridCol>
                <a:gridCol w="2787871">
                  <a:extLst>
                    <a:ext uri="{9D8B030D-6E8A-4147-A177-3AD203B41FA5}">
                      <a16:colId xmlns:a16="http://schemas.microsoft.com/office/drawing/2014/main" val="3122323514"/>
                    </a:ext>
                  </a:extLst>
                </a:gridCol>
                <a:gridCol w="2787871">
                  <a:extLst>
                    <a:ext uri="{9D8B030D-6E8A-4147-A177-3AD203B41FA5}">
                      <a16:colId xmlns:a16="http://schemas.microsoft.com/office/drawing/2014/main" val="3006182894"/>
                    </a:ext>
                  </a:extLst>
                </a:gridCol>
                <a:gridCol w="2787871">
                  <a:extLst>
                    <a:ext uri="{9D8B030D-6E8A-4147-A177-3AD203B41FA5}">
                      <a16:colId xmlns:a16="http://schemas.microsoft.com/office/drawing/2014/main" val="2352276061"/>
                    </a:ext>
                  </a:extLst>
                </a:gridCol>
              </a:tblGrid>
              <a:tr h="74236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Generational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(Mannheim; Pew)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Life Stage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(Erikson)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Lifespan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(Baltes)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0791638"/>
                  </a:ext>
                </a:extLst>
              </a:tr>
              <a:tr h="70415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In a nutshell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“History shapes us”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“Life stage defines us”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“My path shapes me”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414954"/>
                  </a:ext>
                </a:extLst>
              </a:tr>
              <a:tr h="70415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Focal point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Group—Generational cohort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Individual + Fixed Life Stages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Individual + Unique Context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316221"/>
                  </a:ext>
                </a:extLst>
              </a:tr>
              <a:tr h="70415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Risk of Stereotyping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Highest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Lower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Lowest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960164"/>
                  </a:ext>
                </a:extLst>
              </a:tr>
              <a:tr h="70415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Developmental effort required of mentor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Lowest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Higher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Highest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9649468"/>
                  </a:ext>
                </a:extLst>
              </a:tr>
              <a:tr h="704154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Developmental Potential for mentee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Lowest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Higher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bg1"/>
                          </a:solidFill>
                        </a:rPr>
                        <a:t>Highest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504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28416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15037-76A1-763D-4C28-168458AAB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Caution: Stereotyping happens quickly!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B045C-1417-FF86-A4F4-8C0A88182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166"/>
            <a:ext cx="10515600" cy="5062889"/>
          </a:xfrm>
        </p:spPr>
        <p:txBody>
          <a:bodyPr>
            <a:normAutofit/>
          </a:bodyPr>
          <a:lstStyle/>
          <a:p>
            <a:r>
              <a:rPr lang="en-US" sz="3200" dirty="0"/>
              <a:t>Two dimensions which account for initial reactions and stereotyping in everyday social situations (Fiske et al)</a:t>
            </a:r>
          </a:p>
          <a:p>
            <a:pPr lvl="1"/>
            <a:r>
              <a:rPr lang="en-US" sz="2800" dirty="0"/>
              <a:t>Warmth</a:t>
            </a:r>
          </a:p>
          <a:p>
            <a:pPr lvl="2"/>
            <a:r>
              <a:rPr lang="en-US" sz="2400" dirty="0"/>
              <a:t>Perceived intent, encompassing trustworthiness, friendliness, and sociability, e.g., “friend or foe?”</a:t>
            </a:r>
          </a:p>
          <a:p>
            <a:pPr lvl="1"/>
            <a:r>
              <a:rPr lang="en-US" sz="2800" dirty="0"/>
              <a:t>Competence</a:t>
            </a:r>
          </a:p>
          <a:p>
            <a:pPr lvl="2"/>
            <a:r>
              <a:rPr lang="en-US" sz="2400" dirty="0"/>
              <a:t>Perceived ability to act on that intent, encompassing capability, assertiveness, and efficacy</a:t>
            </a:r>
          </a:p>
          <a:p>
            <a:r>
              <a:rPr lang="en-US" sz="3200" dirty="0"/>
              <a:t>Warmth and competence can account for as much as 82% of initial perception in everyday social situations  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708909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56DBC-89F4-D025-558B-0FE992C5E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824"/>
            <a:ext cx="10515600" cy="1033174"/>
          </a:xfrm>
        </p:spPr>
        <p:txBody>
          <a:bodyPr>
            <a:normAutofit/>
          </a:bodyPr>
          <a:lstStyle/>
          <a:p>
            <a:r>
              <a:rPr lang="en-US" sz="3200" dirty="0"/>
              <a:t>First impressions and stereotypes can form in as little as </a:t>
            </a:r>
            <a:r>
              <a:rPr lang="en-US" sz="3200" b="1" u="sng" dirty="0"/>
              <a:t>20ms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376A054-D1E7-4224-2847-35E1908737F1}"/>
              </a:ext>
            </a:extLst>
          </p:cNvPr>
          <p:cNvGrpSpPr/>
          <p:nvPr/>
        </p:nvGrpSpPr>
        <p:grpSpPr>
          <a:xfrm>
            <a:off x="5232400" y="1380982"/>
            <a:ext cx="2946400" cy="4602138"/>
            <a:chOff x="5232400" y="1487893"/>
            <a:chExt cx="2946400" cy="460213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3AF83BFB-10FB-97D4-5560-AEB7C617CE36}"/>
                </a:ext>
              </a:extLst>
            </p:cNvPr>
            <p:cNvCxnSpPr>
              <a:cxnSpLocks/>
            </p:cNvCxnSpPr>
            <p:nvPr/>
          </p:nvCxnSpPr>
          <p:spPr>
            <a:xfrm>
              <a:off x="6007100" y="1941801"/>
              <a:ext cx="0" cy="3595967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20BC3B-F76B-2AD8-AA6B-C640D83DBA98}"/>
                </a:ext>
              </a:extLst>
            </p:cNvPr>
            <p:cNvSpPr txBox="1"/>
            <p:nvPr/>
          </p:nvSpPr>
          <p:spPr>
            <a:xfrm>
              <a:off x="5232400" y="1487893"/>
              <a:ext cx="294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Warmth: H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ABD020C-8DFE-B26E-F32A-A7B29F71E611}"/>
                </a:ext>
              </a:extLst>
            </p:cNvPr>
            <p:cNvSpPr txBox="1"/>
            <p:nvPr/>
          </p:nvSpPr>
          <p:spPr>
            <a:xfrm>
              <a:off x="5232400" y="5628366"/>
              <a:ext cx="294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Warmth: L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59A6B7A-E27E-3EC0-48DB-68A2BD56FC73}"/>
              </a:ext>
            </a:extLst>
          </p:cNvPr>
          <p:cNvGrpSpPr/>
          <p:nvPr/>
        </p:nvGrpSpPr>
        <p:grpSpPr>
          <a:xfrm>
            <a:off x="38100" y="3469976"/>
            <a:ext cx="12839700" cy="461665"/>
            <a:chOff x="38100" y="3782367"/>
            <a:chExt cx="12839700" cy="461665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3573B52A-6AB8-2E4C-D8D0-13F8A1AB108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52700" y="3993825"/>
              <a:ext cx="6997700" cy="38749"/>
            </a:xfrm>
            <a:prstGeom prst="straightConnector1">
              <a:avLst/>
            </a:prstGeom>
            <a:ln w="76200">
              <a:solidFill>
                <a:schemeClr val="bg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022CD9-BBBA-E479-D416-9AB55FCD51B6}"/>
                </a:ext>
              </a:extLst>
            </p:cNvPr>
            <p:cNvSpPr txBox="1"/>
            <p:nvPr/>
          </p:nvSpPr>
          <p:spPr>
            <a:xfrm>
              <a:off x="9766300" y="3782367"/>
              <a:ext cx="3111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Competence: H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D501F8B-1176-93F8-535F-316D901B50EE}"/>
                </a:ext>
              </a:extLst>
            </p:cNvPr>
            <p:cNvSpPr txBox="1"/>
            <p:nvPr/>
          </p:nvSpPr>
          <p:spPr>
            <a:xfrm>
              <a:off x="38100" y="3782367"/>
              <a:ext cx="31115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Competence: L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326F783-81F2-479A-D52D-98F0F477D429}"/>
              </a:ext>
            </a:extLst>
          </p:cNvPr>
          <p:cNvSpPr txBox="1"/>
          <p:nvPr/>
        </p:nvSpPr>
        <p:spPr>
          <a:xfrm>
            <a:off x="6453876" y="2217875"/>
            <a:ext cx="3930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D4FF69"/>
                </a:solidFill>
              </a:rPr>
              <a:t>Admiration</a:t>
            </a:r>
          </a:p>
          <a:p>
            <a:pPr algn="ctr"/>
            <a:r>
              <a:rPr lang="en-US" sz="2400" b="1" i="1" dirty="0">
                <a:solidFill>
                  <a:srgbClr val="D4FF69"/>
                </a:solidFill>
                <a:sym typeface="Wingdings" panose="05000000000000000000" pitchFamily="2" charset="2"/>
              </a:rPr>
              <a:t>(In-groups, allies)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46EA03-CC55-2D42-FD56-46C2D06C0F7A}"/>
              </a:ext>
            </a:extLst>
          </p:cNvPr>
          <p:cNvSpPr txBox="1"/>
          <p:nvPr/>
        </p:nvSpPr>
        <p:spPr>
          <a:xfrm>
            <a:off x="1533984" y="2217875"/>
            <a:ext cx="3930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D4FF69"/>
                </a:solidFill>
              </a:rPr>
              <a:t>Pity</a:t>
            </a:r>
          </a:p>
          <a:p>
            <a:pPr algn="ctr"/>
            <a:r>
              <a:rPr lang="en-US" sz="2400" b="1" i="1" dirty="0">
                <a:solidFill>
                  <a:srgbClr val="D4FF69"/>
                </a:solidFill>
                <a:sym typeface="Wingdings" panose="05000000000000000000" pitchFamily="2" charset="2"/>
              </a:rPr>
              <a:t>(Stereotypes of the elderly)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1019D6-4D3F-A09C-163C-189998B8EB2B}"/>
              </a:ext>
            </a:extLst>
          </p:cNvPr>
          <p:cNvSpPr txBox="1"/>
          <p:nvPr/>
        </p:nvSpPr>
        <p:spPr>
          <a:xfrm>
            <a:off x="6380245" y="4076269"/>
            <a:ext cx="3930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D4FF69"/>
                </a:solidFill>
              </a:rPr>
              <a:t>Envy</a:t>
            </a:r>
          </a:p>
          <a:p>
            <a:pPr algn="ctr"/>
            <a:r>
              <a:rPr lang="en-US" sz="2400" b="1" i="1" dirty="0">
                <a:solidFill>
                  <a:srgbClr val="D4FF69"/>
                </a:solidFill>
                <a:sym typeface="Wingdings" panose="05000000000000000000" pitchFamily="2" charset="2"/>
              </a:rPr>
              <a:t>(Competitive out-groups, wealthy elites)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BB33FB-7398-A8B2-3EDD-39515B65C0BE}"/>
              </a:ext>
            </a:extLst>
          </p:cNvPr>
          <p:cNvSpPr txBox="1"/>
          <p:nvPr/>
        </p:nvSpPr>
        <p:spPr>
          <a:xfrm>
            <a:off x="1365554" y="4104195"/>
            <a:ext cx="39306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D4FF69"/>
                </a:solidFill>
              </a:rPr>
              <a:t>Contempt</a:t>
            </a:r>
          </a:p>
          <a:p>
            <a:pPr algn="ctr"/>
            <a:r>
              <a:rPr lang="en-US" sz="2400" b="1" i="1" dirty="0">
                <a:solidFill>
                  <a:srgbClr val="D4FF69"/>
                </a:solidFill>
                <a:sym typeface="Wingdings" panose="05000000000000000000" pitchFamily="2" charset="2"/>
              </a:rPr>
              <a:t>(Dehumanized groups, e.g. homeless)</a:t>
            </a:r>
          </a:p>
        </p:txBody>
      </p:sp>
    </p:spTree>
    <p:extLst>
      <p:ext uri="{BB962C8B-B14F-4D97-AF65-F5344CB8AC3E}">
        <p14:creationId xmlns:p14="http://schemas.microsoft.com/office/powerpoint/2010/main" val="77235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DCE96-23AA-EAC5-4222-7F1305DC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F847-9E98-B711-F02E-4E184E89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189" y="240001"/>
            <a:ext cx="11087501" cy="1033174"/>
          </a:xfrm>
        </p:spPr>
        <p:txBody>
          <a:bodyPr>
            <a:normAutofit/>
          </a:bodyPr>
          <a:lstStyle/>
          <a:p>
            <a:r>
              <a:rPr lang="en-US" sz="3200" dirty="0"/>
              <a:t>Likely (default) impressions of younger vs. older, and vice versa</a:t>
            </a:r>
            <a:endParaRPr lang="en-US" sz="3200" u="sng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2A41974-522F-8ED4-69E1-D8E68C5EDF78}"/>
              </a:ext>
            </a:extLst>
          </p:cNvPr>
          <p:cNvCxnSpPr>
            <a:cxnSpLocks/>
          </p:cNvCxnSpPr>
          <p:nvPr/>
        </p:nvCxnSpPr>
        <p:spPr>
          <a:xfrm>
            <a:off x="6007100" y="1941801"/>
            <a:ext cx="0" cy="4039899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F40245E-EBE8-8796-63FA-4AF8E4D554F8}"/>
              </a:ext>
            </a:extLst>
          </p:cNvPr>
          <p:cNvCxnSpPr>
            <a:cxnSpLocks/>
          </p:cNvCxnSpPr>
          <p:nvPr/>
        </p:nvCxnSpPr>
        <p:spPr>
          <a:xfrm flipH="1" flipV="1">
            <a:off x="2552700" y="3961750"/>
            <a:ext cx="6997700" cy="38749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5C5BE22-4F96-AC39-4CC7-A858C311B790}"/>
              </a:ext>
            </a:extLst>
          </p:cNvPr>
          <p:cNvSpPr txBox="1"/>
          <p:nvPr/>
        </p:nvSpPr>
        <p:spPr>
          <a:xfrm>
            <a:off x="5232400" y="1367477"/>
            <a:ext cx="294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Warmth: 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D0BCF7-5DEF-4D7D-5076-98A1C295A36E}"/>
              </a:ext>
            </a:extLst>
          </p:cNvPr>
          <p:cNvSpPr txBox="1"/>
          <p:nvPr/>
        </p:nvSpPr>
        <p:spPr>
          <a:xfrm>
            <a:off x="5232400" y="5947937"/>
            <a:ext cx="294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Warmth: 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E099FE-E2F3-F99D-0E70-12D78084DF2D}"/>
              </a:ext>
            </a:extLst>
          </p:cNvPr>
          <p:cNvSpPr txBox="1"/>
          <p:nvPr/>
        </p:nvSpPr>
        <p:spPr>
          <a:xfrm>
            <a:off x="9766300" y="3795067"/>
            <a:ext cx="311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Competence: 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C4585E-E3EE-4A6B-5D88-3C3B61B5BC82}"/>
              </a:ext>
            </a:extLst>
          </p:cNvPr>
          <p:cNvSpPr txBox="1"/>
          <p:nvPr/>
        </p:nvSpPr>
        <p:spPr>
          <a:xfrm>
            <a:off x="38100" y="3769667"/>
            <a:ext cx="3111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Competence: 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A408C9-83C8-9B5B-8057-EB9AC0722AB4}"/>
              </a:ext>
            </a:extLst>
          </p:cNvPr>
          <p:cNvSpPr txBox="1"/>
          <p:nvPr/>
        </p:nvSpPr>
        <p:spPr>
          <a:xfrm>
            <a:off x="6950883" y="1917628"/>
            <a:ext cx="2774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Younger</a:t>
            </a:r>
            <a:r>
              <a:rPr lang="en-US" sz="2400" b="1" dirty="0" err="1">
                <a:solidFill>
                  <a:srgbClr val="FFFF00"/>
                </a:solidFill>
                <a:sym typeface="Wingdings" panose="05000000000000000000" pitchFamily="2" charset="2"/>
              </a:rPr>
              <a:t>Older</a:t>
            </a:r>
            <a:endParaRPr lang="en-US" sz="2400" b="1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“Wise”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68FC350-FCD6-F4B0-874D-0F01FBC961D4}"/>
              </a:ext>
            </a:extLst>
          </p:cNvPr>
          <p:cNvSpPr txBox="1"/>
          <p:nvPr/>
        </p:nvSpPr>
        <p:spPr>
          <a:xfrm>
            <a:off x="1487642" y="1944277"/>
            <a:ext cx="41582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Younger</a:t>
            </a:r>
            <a:r>
              <a:rPr lang="en-US" sz="2400" b="1" dirty="0" err="1">
                <a:solidFill>
                  <a:srgbClr val="FFFF00"/>
                </a:solidFill>
                <a:sym typeface="Wingdings" panose="05000000000000000000" pitchFamily="2" charset="2"/>
              </a:rPr>
              <a:t>Older</a:t>
            </a:r>
            <a:r>
              <a:rPr 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*</a:t>
            </a:r>
          </a:p>
          <a:p>
            <a:pPr algn="ctr"/>
            <a:r>
              <a:rPr 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“Kind but slow,” “Grandpa”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8F36A1-AA23-63B6-AEF9-567ECDDCC9DC}"/>
              </a:ext>
            </a:extLst>
          </p:cNvPr>
          <p:cNvSpPr txBox="1"/>
          <p:nvPr/>
        </p:nvSpPr>
        <p:spPr>
          <a:xfrm>
            <a:off x="6582587" y="5021541"/>
            <a:ext cx="35115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92D050"/>
                </a:solidFill>
                <a:sym typeface="Wingdings" panose="05000000000000000000" pitchFamily="2" charset="2"/>
              </a:rPr>
              <a:t>OlderYounger</a:t>
            </a:r>
            <a:endParaRPr lang="en-US" sz="2400" b="1" dirty="0">
              <a:solidFill>
                <a:srgbClr val="92D05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dirty="0">
                <a:solidFill>
                  <a:srgbClr val="92D050"/>
                </a:solidFill>
                <a:sym typeface="Wingdings" panose="05000000000000000000" pitchFamily="2" charset="2"/>
              </a:rPr>
              <a:t>“Reckless” “Hot Shot”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2EF7997-C3A1-7B62-6FD7-DE662DFCCBB0}"/>
              </a:ext>
            </a:extLst>
          </p:cNvPr>
          <p:cNvSpPr txBox="1"/>
          <p:nvPr/>
        </p:nvSpPr>
        <p:spPr>
          <a:xfrm>
            <a:off x="6782608" y="4173812"/>
            <a:ext cx="3511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Younger</a:t>
            </a:r>
            <a:r>
              <a:rPr lang="en-US" sz="2400" b="1" dirty="0" err="1">
                <a:solidFill>
                  <a:srgbClr val="FFFF00"/>
                </a:solidFill>
                <a:sym typeface="Wingdings" panose="05000000000000000000" pitchFamily="2" charset="2"/>
              </a:rPr>
              <a:t>Older</a:t>
            </a:r>
            <a:endParaRPr lang="en-US" sz="2400" b="1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“Political” “Sly” “Boss”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66FA36-A236-C460-FA16-CA292C1ED1F6}"/>
              </a:ext>
            </a:extLst>
          </p:cNvPr>
          <p:cNvSpPr txBox="1"/>
          <p:nvPr/>
        </p:nvSpPr>
        <p:spPr>
          <a:xfrm>
            <a:off x="2065492" y="2853480"/>
            <a:ext cx="2774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92D050"/>
                </a:solidFill>
                <a:sym typeface="Wingdings" panose="05000000000000000000" pitchFamily="2" charset="2"/>
              </a:rPr>
              <a:t>OlderYounger</a:t>
            </a:r>
            <a:r>
              <a:rPr lang="en-US" sz="2400" b="1" dirty="0">
                <a:solidFill>
                  <a:srgbClr val="92D050"/>
                </a:solidFill>
                <a:sym typeface="Wingdings" panose="05000000000000000000" pitchFamily="2" charset="2"/>
              </a:rPr>
              <a:t>*</a:t>
            </a:r>
          </a:p>
          <a:p>
            <a:pPr algn="ctr"/>
            <a:r>
              <a:rPr lang="en-US" sz="2400" b="1" dirty="0">
                <a:solidFill>
                  <a:srgbClr val="92D050"/>
                </a:solidFill>
                <a:sym typeface="Wingdings" panose="05000000000000000000" pitchFamily="2" charset="2"/>
              </a:rPr>
              <a:t>“Green” “Pup”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C1892A-136F-EAB0-E216-073B69215B9E}"/>
              </a:ext>
            </a:extLst>
          </p:cNvPr>
          <p:cNvSpPr txBox="1"/>
          <p:nvPr/>
        </p:nvSpPr>
        <p:spPr>
          <a:xfrm>
            <a:off x="1778156" y="4227511"/>
            <a:ext cx="3349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FF00"/>
                </a:solidFill>
              </a:rPr>
              <a:t>Younger</a:t>
            </a:r>
            <a:r>
              <a:rPr lang="en-US" sz="2400" b="1" dirty="0" err="1">
                <a:solidFill>
                  <a:srgbClr val="FFFF00"/>
                </a:solidFill>
                <a:sym typeface="Wingdings" panose="05000000000000000000" pitchFamily="2" charset="2"/>
              </a:rPr>
              <a:t>Older</a:t>
            </a:r>
            <a:endParaRPr lang="en-US" sz="2400" b="1" dirty="0">
              <a:solidFill>
                <a:srgbClr val="FFFF0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dirty="0">
                <a:solidFill>
                  <a:srgbClr val="FFFF00"/>
                </a:solidFill>
                <a:sym typeface="Wingdings" panose="05000000000000000000" pitchFamily="2" charset="2"/>
              </a:rPr>
              <a:t>“Dinosaur”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2CFC6A-C364-E4CE-060F-6A6E41259530}"/>
              </a:ext>
            </a:extLst>
          </p:cNvPr>
          <p:cNvSpPr txBox="1"/>
          <p:nvPr/>
        </p:nvSpPr>
        <p:spPr>
          <a:xfrm>
            <a:off x="6950883" y="2840660"/>
            <a:ext cx="2774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92D050"/>
                </a:solidFill>
                <a:sym typeface="Wingdings" panose="05000000000000000000" pitchFamily="2" charset="2"/>
              </a:rPr>
              <a:t>OlderYounger</a:t>
            </a:r>
            <a:endParaRPr lang="en-US" sz="2400" b="1" dirty="0">
              <a:solidFill>
                <a:srgbClr val="92D05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dirty="0">
                <a:solidFill>
                  <a:srgbClr val="92D050"/>
                </a:solidFill>
                <a:sym typeface="Wingdings" panose="05000000000000000000" pitchFamily="2" charset="2"/>
              </a:rPr>
              <a:t>“Star” “Respect”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FF97C6-E17C-6431-7B3F-4A7AD3C7FC95}"/>
              </a:ext>
            </a:extLst>
          </p:cNvPr>
          <p:cNvSpPr txBox="1"/>
          <p:nvPr/>
        </p:nvSpPr>
        <p:spPr>
          <a:xfrm>
            <a:off x="2065492" y="5080473"/>
            <a:ext cx="2774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92D050"/>
                </a:solidFill>
                <a:sym typeface="Wingdings" panose="05000000000000000000" pitchFamily="2" charset="2"/>
              </a:rPr>
              <a:t>OlderYounger</a:t>
            </a:r>
            <a:endParaRPr lang="en-US" sz="2400" b="1" dirty="0">
              <a:solidFill>
                <a:srgbClr val="92D050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2400" b="1" dirty="0">
                <a:solidFill>
                  <a:srgbClr val="92D050"/>
                </a:solidFill>
                <a:sym typeface="Wingdings" panose="05000000000000000000" pitchFamily="2" charset="2"/>
              </a:rPr>
              <a:t>“Slacker”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48E011-EC62-EE02-D5A3-72C7C43D7CBD}"/>
              </a:ext>
            </a:extLst>
          </p:cNvPr>
          <p:cNvSpPr txBox="1"/>
          <p:nvPr/>
        </p:nvSpPr>
        <p:spPr>
          <a:xfrm>
            <a:off x="7339801" y="6054499"/>
            <a:ext cx="5214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1"/>
                </a:solidFill>
                <a:latin typeface="Arial Narrow" panose="020B0606020202030204" pitchFamily="34" charset="0"/>
              </a:rPr>
              <a:t>* = Default; most commonly observed</a:t>
            </a:r>
          </a:p>
        </p:txBody>
      </p:sp>
    </p:spTree>
    <p:extLst>
      <p:ext uri="{BB962C8B-B14F-4D97-AF65-F5344CB8AC3E}">
        <p14:creationId xmlns:p14="http://schemas.microsoft.com/office/powerpoint/2010/main" val="148295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6" grpId="0"/>
      <p:bldP spid="27" grpId="0"/>
      <p:bldP spid="29" grpId="0"/>
      <p:bldP spid="30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EB7DD-69FC-1046-E2B2-38A94D60B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854EE-7180-6C08-7863-A002A91D8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925"/>
            <a:ext cx="10515600" cy="523875"/>
          </a:xfrm>
        </p:spPr>
        <p:txBody>
          <a:bodyPr>
            <a:normAutofit fontScale="90000"/>
          </a:bodyPr>
          <a:lstStyle/>
          <a:p>
            <a:r>
              <a:rPr lang="en-US" dirty="0"/>
              <a:t>Five points about working across age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3BB8D-4AB8-32F0-AA1A-499A2CC5F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6600"/>
            <a:ext cx="10515600" cy="65532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Working across age-groups, is an age-old activity</a:t>
            </a:r>
          </a:p>
          <a:p>
            <a:pPr lvl="1"/>
            <a:r>
              <a:rPr lang="en-US" dirty="0"/>
              <a:t>Hard-wired into our DNA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You can make things </a:t>
            </a:r>
            <a:r>
              <a:rPr lang="en-US" b="1" u="sng" dirty="0"/>
              <a:t>worse</a:t>
            </a:r>
            <a:r>
              <a:rPr lang="en-US" dirty="0"/>
              <a:t> by fixating on, or over-compensating for </a:t>
            </a:r>
            <a:r>
              <a:rPr lang="en-US" u="sng" dirty="0"/>
              <a:t>assumed</a:t>
            </a:r>
            <a:r>
              <a:rPr lang="en-US" dirty="0"/>
              <a:t> ‘generational’ differences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‘Generational’ approach (e.g. Boomer, Millennial) is only one way of managing across age groups</a:t>
            </a:r>
          </a:p>
          <a:p>
            <a:pPr lvl="1"/>
            <a:r>
              <a:rPr lang="en-US" dirty="0"/>
              <a:t>Convenient, fun, but w/significant limitations—inaccurate stereotyping; empirical research support is weak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Good alternatives/supplements are available</a:t>
            </a:r>
          </a:p>
          <a:p>
            <a:pPr lvl="1"/>
            <a:r>
              <a:rPr lang="en-US" dirty="0"/>
              <a:t>Life stage approach (Erikson)</a:t>
            </a:r>
          </a:p>
          <a:p>
            <a:pPr lvl="1"/>
            <a:r>
              <a:rPr lang="en-US" dirty="0"/>
              <a:t>Lifespan approach (Baltes)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most important approach will always be </a:t>
            </a:r>
            <a:r>
              <a:rPr lang="en-US" b="1" u="sng" dirty="0"/>
              <a:t>yours</a:t>
            </a:r>
          </a:p>
          <a:p>
            <a:pPr lvl="1"/>
            <a:r>
              <a:rPr lang="en-US" dirty="0"/>
              <a:t>Research will only take you so far</a:t>
            </a:r>
          </a:p>
          <a:p>
            <a:pPr lvl="1"/>
            <a:r>
              <a:rPr lang="en-US" dirty="0"/>
              <a:t>Have confidence in </a:t>
            </a:r>
            <a:r>
              <a:rPr lang="en-US" u="sng" dirty="0"/>
              <a:t>your own approach</a:t>
            </a:r>
            <a:r>
              <a:rPr lang="en-US" dirty="0"/>
              <a:t>, even as you improve it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96986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9E6F2-5A9B-EDFB-51A2-2F341D1DA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32" y="365125"/>
            <a:ext cx="11417968" cy="688975"/>
          </a:xfrm>
        </p:spPr>
        <p:txBody>
          <a:bodyPr>
            <a:noAutofit/>
          </a:bodyPr>
          <a:lstStyle/>
          <a:p>
            <a:r>
              <a:rPr lang="en-US" sz="3400" dirty="0"/>
              <a:t>Six recommendations for Working Across Age Groups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F7F7B-3E6F-A2FE-52E5-024F98795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80733"/>
            <a:ext cx="10896600" cy="447910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Assume, at least initially, the good intentions of your counterparty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Consider, in order: First, their unique situation, then their life/career stage, then their generational cohort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Remember the meaning of ‘work’ itself changes over a lifetime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Be mindful of the ‘anchoring’ of first impressions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Good managers and leaders, to the extent possible, always know their people, as unique individuals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Ultimately, you will find (in others) what you’re looking for (in others)!</a:t>
            </a:r>
          </a:p>
          <a:p>
            <a:pPr marL="514350" indent="-514350">
              <a:buFont typeface="+mj-lt"/>
              <a:buAutoNum type="arabicPeriod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160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D6AAE-685B-7525-86CF-EDA645410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85775"/>
          </a:xfrm>
        </p:spPr>
        <p:txBody>
          <a:bodyPr>
            <a:noAutofit/>
          </a:bodyPr>
          <a:lstStyle/>
          <a:p>
            <a:r>
              <a:rPr lang="en-US" sz="3200" dirty="0"/>
              <a:t>Selected 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18860-E7D1-0770-F988-96F38F463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16000"/>
            <a:ext cx="10515600" cy="5476875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Baltes, Paul B. "Theoretical propositions of life-span developmental psychology: On the dynamics between growth and decline." Developmental psychology 23.5 (1987): 611.</a:t>
            </a:r>
          </a:p>
          <a:p>
            <a:r>
              <a:rPr lang="en-US" dirty="0"/>
              <a:t>Fiske, Susan T., Amy JC Cuddy, and Peter Glick. "Universal dimensions of social cognition: Warmth and competence." Trends in cognitive sciences 11.2 (2007): 77-83.</a:t>
            </a:r>
          </a:p>
          <a:p>
            <a:r>
              <a:rPr lang="en-US" dirty="0"/>
              <a:t>Hirsch, Peter Buell. "Follow the dancing meme: Intergenerational relations in the workplace." Journal of Business Strategy 41.3 (2020): 67-71.</a:t>
            </a:r>
          </a:p>
          <a:p>
            <a:r>
              <a:rPr lang="en-US" dirty="0"/>
              <a:t>Howe, Neil, and William Strauss. Millennials rising: The next great generation. Vintage, 2000.</a:t>
            </a:r>
          </a:p>
          <a:p>
            <a:r>
              <a:rPr lang="en-US" dirty="0"/>
              <a:t>Inglehart, Ronald. The silent revolution: Changing values and political styles among Western publics. Princeton University Press, 2015.</a:t>
            </a:r>
          </a:p>
          <a:p>
            <a:r>
              <a:rPr lang="en-US" dirty="0"/>
              <a:t>King, Eden, et al. "Generational differences at work are small. Thinking they’re big affects our behavior." Harvard Business Review 1 (2019): 1-7.</a:t>
            </a:r>
          </a:p>
          <a:p>
            <a:r>
              <a:rPr lang="en-US" dirty="0"/>
              <a:t>Lukianoff, Greg, and Jonathan Haidt. The coddling of the American mind: How good intentions and bad ideas are setting up a generation for failure. Penguin, 2019.</a:t>
            </a:r>
          </a:p>
          <a:p>
            <a:r>
              <a:rPr lang="en-US" dirty="0"/>
              <a:t>Mannheim, Karl. "The sociological problem of generations." Essays on the Sociology of Knowledge 163 (1952): 95.</a:t>
            </a:r>
          </a:p>
          <a:p>
            <a:r>
              <a:rPr lang="en-US" dirty="0" err="1"/>
              <a:t>Ozolina</a:t>
            </a:r>
            <a:r>
              <a:rPr lang="en-US" dirty="0"/>
              <a:t>, Jana, Sanita </a:t>
            </a:r>
            <a:r>
              <a:rPr lang="en-US" dirty="0" err="1"/>
              <a:t>Saitere</a:t>
            </a:r>
            <a:r>
              <a:rPr lang="en-US" dirty="0"/>
              <a:t>, and Elina Gaile-</a:t>
            </a:r>
            <a:r>
              <a:rPr lang="en-US" dirty="0" err="1"/>
              <a:t>Sarkane</a:t>
            </a:r>
            <a:r>
              <a:rPr lang="en-US" dirty="0"/>
              <a:t>. "Bridging Generational Gaps: Reducing Conflict and Enhancing Collaboration in the Workplace.“ 2024</a:t>
            </a:r>
          </a:p>
          <a:p>
            <a:r>
              <a:rPr lang="en-US" dirty="0"/>
              <a:t>Rudolph, Cort W., et al. "Generations and generational differences: Debunking myths in organizational science and practice and paving new paths forward." Journal of Business and Psychology 36 (2021): 945-967.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01" name="PM logo" descr="PragManagement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02000" y="6151846"/>
            <a:ext cx="640000" cy="40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092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17409</TotalTime>
  <Words>2000</Words>
  <Application>Microsoft Office PowerPoint</Application>
  <PresentationFormat>Widescreen</PresentationFormat>
  <Paragraphs>249</Paragraphs>
  <Slides>29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Aptos Display</vt:lpstr>
      <vt:lpstr>Arial</vt:lpstr>
      <vt:lpstr>Arial Narrow</vt:lpstr>
      <vt:lpstr>Wingdings</vt:lpstr>
      <vt:lpstr>Office Theme</vt:lpstr>
      <vt:lpstr>PowerPoint Presentation</vt:lpstr>
      <vt:lpstr>PowerPoint Presentation</vt:lpstr>
      <vt:lpstr>More recently, from New Zealand…</vt:lpstr>
      <vt:lpstr>Working across age groups can be: transactional</vt:lpstr>
      <vt:lpstr>Working across age groups can be: harmonious</vt:lpstr>
      <vt:lpstr>Five points about working across age groups</vt:lpstr>
      <vt:lpstr>Working Across Generations</vt:lpstr>
      <vt:lpstr>What is a “generation”?</vt:lpstr>
      <vt:lpstr>Six generations, spanning roughly a century</vt:lpstr>
      <vt:lpstr>U.S. Population, by generation, 2024   Source: Pew Research, from US Census data</vt:lpstr>
      <vt:lpstr>U.S. Workforce, by generation, 2025   Source: Pew Research, Bureau of Labor Statistics</vt:lpstr>
      <vt:lpstr>Four generations active in the workplace—notable but not unprecedented</vt:lpstr>
      <vt:lpstr>Potential points of conflict: older vs. younger (Ozolina et al, 2024; 1 of 2)</vt:lpstr>
      <vt:lpstr>Potential points of conflict: older vs. younger (Ozolina et al, 2024; 2 of 2)</vt:lpstr>
      <vt:lpstr>“Hold up!” says my Gen Z son...</vt:lpstr>
      <vt:lpstr>If ‘generational’ categories are problematic…</vt:lpstr>
      <vt:lpstr>Working Across Life Stages (Erikson)</vt:lpstr>
      <vt:lpstr>PowerPoint Presentation</vt:lpstr>
      <vt:lpstr>Erikson(s): Psychological development unfolds through eight stages</vt:lpstr>
      <vt:lpstr>Another good alternative:  Working Across a Lifespan (Baltes)</vt:lpstr>
      <vt:lpstr>Working Across a Lifespan</vt:lpstr>
      <vt:lpstr>Working Across a Lifespan</vt:lpstr>
      <vt:lpstr>Three Approaches for Working Across Age Groups</vt:lpstr>
      <vt:lpstr>Caution: Stereotyping happens quickly!</vt:lpstr>
      <vt:lpstr>First impressions and stereotypes can form in as little as 20ms</vt:lpstr>
      <vt:lpstr>Likely (default) impressions of younger vs. older, and vice versa</vt:lpstr>
      <vt:lpstr>Five points about working across age groups</vt:lpstr>
      <vt:lpstr>Six recommendations for Working Across Age Groups</vt:lpstr>
      <vt:lpstr>Selected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Hicks, Jeffrey</dc:creator>
  <cp:lastModifiedBy>Hicks, Jeffrey</cp:lastModifiedBy>
  <cp:revision>72</cp:revision>
  <dcterms:created xsi:type="dcterms:W3CDTF">2025-03-06T02:31:58Z</dcterms:created>
  <dcterms:modified xsi:type="dcterms:W3CDTF">2026-11-01T23:01:39Z</dcterms:modified>
</cp:coreProperties>
</file>