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6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nh061000\Downloads\GLEMBA%20OB6301.GW1%20-%20Scores%20-%202020-10-26-16-42-1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89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solidFill>
              <a:srgbClr val="27870C"/>
            </a:solidFill>
          </c:spPr>
          <c:dPt>
            <c:idx val="0"/>
            <c:bubble3D val="0"/>
            <c:spPr>
              <a:solidFill>
                <a:srgbClr val="FA842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3AC-4D58-B791-EE331DA6B55C}"/>
              </c:ext>
            </c:extLst>
          </c:dPt>
          <c:dPt>
            <c:idx val="1"/>
            <c:bubble3D val="0"/>
            <c:spPr>
              <a:solidFill>
                <a:srgbClr val="27870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3AC-4D58-B791-EE331DA6B55C}"/>
              </c:ext>
            </c:extLst>
          </c:dPt>
          <c:val>
            <c:numRef>
              <c:f>Sheet1!$E$6:$E$7</c:f>
              <c:numCache>
                <c:formatCode>General</c:formatCod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AC-4D58-B791-EE331DA6B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1B54-2598-4AAC-B4BD-4B6F460EE067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590E-1C85-47F6-AC02-3D8857991FA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4FECAE-B797-4838-A8CA-3863A32EB0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>
          <a:xfrm>
            <a:off x="5094798" y="6343705"/>
            <a:ext cx="2002404" cy="3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52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1B54-2598-4AAC-B4BD-4B6F460EE067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590E-1C85-47F6-AC02-3D8857991FA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DB7851-1334-49C8-9C26-D48F7BE95F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>
          <a:xfrm>
            <a:off x="5094798" y="6343705"/>
            <a:ext cx="2002404" cy="3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67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1B54-2598-4AAC-B4BD-4B6F460EE067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590E-1C85-47F6-AC02-3D8857991FA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56B989-A345-496B-B390-09A825107F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>
          <a:xfrm>
            <a:off x="5094798" y="6343705"/>
            <a:ext cx="2002404" cy="3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022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1B54-2598-4AAC-B4BD-4B6F460EE067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590E-1C85-47F6-AC02-3D8857991FA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EE06BC-519D-4E00-9F68-92EB4DF421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>
          <a:xfrm>
            <a:off x="5094798" y="6343705"/>
            <a:ext cx="2002404" cy="3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10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1B54-2598-4AAC-B4BD-4B6F460EE067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590E-1C85-47F6-AC02-3D8857991FA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A7B545-DA8B-4084-A412-B79A40A419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>
          <a:xfrm>
            <a:off x="5094798" y="6343705"/>
            <a:ext cx="2002404" cy="3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79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1B54-2598-4AAC-B4BD-4B6F460EE067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590E-1C85-47F6-AC02-3D8857991FA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EDD7EB-5BFA-4021-8B7A-6069CA4EF8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>
          <a:xfrm>
            <a:off x="5094798" y="6343705"/>
            <a:ext cx="2002404" cy="3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30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1B54-2598-4AAC-B4BD-4B6F460EE067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590E-1C85-47F6-AC02-3D8857991FA2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8290C4-1A45-420D-B62B-0D49B34B91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>
          <a:xfrm>
            <a:off x="5094798" y="6343705"/>
            <a:ext cx="2002404" cy="3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91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1B54-2598-4AAC-B4BD-4B6F460EE067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590E-1C85-47F6-AC02-3D8857991FA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A0166A-757C-41CF-9865-01192B7619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>
          <a:xfrm>
            <a:off x="5094798" y="6343705"/>
            <a:ext cx="2002404" cy="3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51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1B54-2598-4AAC-B4BD-4B6F460EE067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590E-1C85-47F6-AC02-3D8857991FA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F39A3F-0CC3-4CF9-8DC2-BC8D4340CA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>
          <a:xfrm>
            <a:off x="5094798" y="6343705"/>
            <a:ext cx="2002404" cy="3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85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1B54-2598-4AAC-B4BD-4B6F460EE067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590E-1C85-47F6-AC02-3D8857991FA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A66B7D-919B-43F3-A8B9-F6C7F35CCE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>
          <a:xfrm>
            <a:off x="5094798" y="6343705"/>
            <a:ext cx="2002404" cy="3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937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1B54-2598-4AAC-B4BD-4B6F460EE067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590E-1C85-47F6-AC02-3D8857991FA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BEF2DE-279C-4FB2-B2F5-6688F8A009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>
          <a:xfrm>
            <a:off x="5094798" y="6343705"/>
            <a:ext cx="2002404" cy="3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31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A1B54-2598-4AAC-B4BD-4B6F460EE067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PragManagement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4590E-1C85-47F6-AC02-3D8857991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8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randomhousebook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pulse/20141014163755-117825785-let-s-not-underrate-emotional-intelligence" TargetMode="External"/><Relationship Id="rId2" Type="http://schemas.openxmlformats.org/officeDocument/2006/relationships/hyperlink" Target="https://www.psychologytoday.com/us/blog/give-and-take/201410/emotional-intelligence-is-overrate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sychologytoday.com/us/blog/good-thinking/201408/the-dark-side-emotional-intelligence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iconsortium.org/measures/measures.html" TargetMode="External"/><Relationship Id="rId2" Type="http://schemas.openxmlformats.org/officeDocument/2006/relationships/hyperlink" Target="https://www.questionwritertracker.com/quiz/61/Z4MK3TKB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reatergood.berkeley.edu/quizzes/ei_quiz/" TargetMode="External"/><Relationship Id="rId4" Type="http://schemas.openxmlformats.org/officeDocument/2006/relationships/hyperlink" Target="http://www.randomhousebook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209800" y="647701"/>
            <a:ext cx="7772400" cy="4343399"/>
          </a:xfrm>
        </p:spPr>
        <p:txBody>
          <a:bodyPr>
            <a:normAutofit/>
          </a:bodyPr>
          <a:lstStyle/>
          <a:p>
            <a:pPr>
              <a:tabLst>
                <a:tab pos="2692400" algn="l"/>
              </a:tabLst>
            </a:pPr>
            <a:r>
              <a:rPr lang="en-US" sz="4400" dirty="0"/>
              <a:t>Emotional Intelligence (EQ)</a:t>
            </a:r>
            <a:br>
              <a:rPr lang="en-US" sz="4400" dirty="0"/>
            </a:br>
            <a:r>
              <a:rPr lang="en-US" sz="4400" dirty="0"/>
              <a:t>An Overview</a:t>
            </a:r>
            <a:br>
              <a:rPr lang="en-US" sz="4400" dirty="0"/>
            </a:br>
            <a:br>
              <a:rPr lang="en-US" sz="4400" dirty="0"/>
            </a:br>
            <a:r>
              <a:rPr lang="en-US" sz="3200" dirty="0"/>
              <a:t>November 4</a:t>
            </a:r>
            <a:r>
              <a:rPr lang="en-US" sz="3200" baseline="30000" dirty="0"/>
              <a:t>th</a:t>
            </a:r>
            <a:r>
              <a:rPr lang="en-US" sz="3200" dirty="0"/>
              <a:t>, 2020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77434540"/>
      </p:ext>
    </p:ext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What is ‘Emotional Intelligence’?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8625"/>
            <a:ext cx="52578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dirty="0"/>
              <a:t>A nine-word summary of Daniel Goleman’s bestseller:</a:t>
            </a:r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3600" i="1" dirty="0"/>
              <a:t>Awareness and management of emotions, both yours and others.’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34B9E-1E65-4441-9FCF-283D4899FF1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641" y="1549400"/>
            <a:ext cx="2875195" cy="45811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3DC3FC-B76F-40A5-96E6-A7A1AABBD479}"/>
              </a:ext>
            </a:extLst>
          </p:cNvPr>
          <p:cNvSpPr txBox="1"/>
          <p:nvPr/>
        </p:nvSpPr>
        <p:spPr>
          <a:xfrm>
            <a:off x="7250131" y="6126588"/>
            <a:ext cx="3038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Goleman, Daniel. </a:t>
            </a:r>
            <a:r>
              <a:rPr lang="en-US" sz="1200" i="1" dirty="0"/>
              <a:t>Emotional intelligence: Why it can matter more than IQ</a:t>
            </a:r>
            <a:r>
              <a:rPr lang="en-US" sz="1200" dirty="0"/>
              <a:t>. Bantam, 2012.</a:t>
            </a:r>
          </a:p>
        </p:txBody>
      </p:sp>
    </p:spTree>
    <p:extLst>
      <p:ext uri="{BB962C8B-B14F-4D97-AF65-F5344CB8AC3E}">
        <p14:creationId xmlns:p14="http://schemas.microsoft.com/office/powerpoint/2010/main" val="245935730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Another definition/comparison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877300" cy="4351338"/>
          </a:xfrm>
        </p:spPr>
        <p:txBody>
          <a:bodyPr/>
          <a:lstStyle/>
          <a:p>
            <a:r>
              <a:rPr lang="en-US" b="1" u="sng" dirty="0"/>
              <a:t>Intelligence</a:t>
            </a:r>
            <a:r>
              <a:rPr lang="en-US" dirty="0"/>
              <a:t> is the ability to discern and make use of discernment. </a:t>
            </a:r>
          </a:p>
          <a:p>
            <a:endParaRPr lang="en-US" dirty="0"/>
          </a:p>
          <a:p>
            <a:r>
              <a:rPr lang="en-US" b="1" u="sng" dirty="0"/>
              <a:t>Emotional intelligence</a:t>
            </a:r>
            <a:r>
              <a:rPr lang="en-US" dirty="0"/>
              <a:t> is the ability to discern emotions and feelings and make use of that.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dirty="0"/>
              <a:t>						- Stefan Edmunds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34B9E-1E65-4441-9FCF-283D4899FF1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98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Those with high EQ…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34B9E-1E65-4441-9FCF-283D4899FF1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288102" y="1544143"/>
            <a:ext cx="6770298" cy="4475748"/>
            <a:chOff x="1764102" y="1544143"/>
            <a:chExt cx="6770298" cy="4475748"/>
          </a:xfrm>
        </p:grpSpPr>
        <p:sp>
          <p:nvSpPr>
            <p:cNvPr id="9" name="Rectangle 8"/>
            <p:cNvSpPr/>
            <p:nvPr/>
          </p:nvSpPr>
          <p:spPr bwMode="auto">
            <a:xfrm>
              <a:off x="1764102" y="3830143"/>
              <a:ext cx="3314699" cy="2189748"/>
            </a:xfrm>
            <a:prstGeom prst="rect">
              <a:avLst/>
            </a:prstGeom>
            <a:gradFill flip="none" rotWithShape="1">
              <a:gsLst>
                <a:gs pos="0">
                  <a:srgbClr val="27870C">
                    <a:shade val="30000"/>
                    <a:satMod val="115000"/>
                  </a:srgbClr>
                </a:gs>
                <a:gs pos="50000">
                  <a:srgbClr val="27870C">
                    <a:shade val="67500"/>
                    <a:satMod val="115000"/>
                  </a:srgbClr>
                </a:gs>
                <a:gs pos="100000">
                  <a:srgbClr val="27870C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5209674" y="3830143"/>
              <a:ext cx="3314699" cy="2189748"/>
            </a:xfrm>
            <a:prstGeom prst="rect">
              <a:avLst/>
            </a:prstGeom>
            <a:gradFill flip="none" rotWithShape="1">
              <a:gsLst>
                <a:gs pos="0">
                  <a:srgbClr val="27870C">
                    <a:shade val="30000"/>
                    <a:satMod val="115000"/>
                  </a:srgbClr>
                </a:gs>
                <a:gs pos="50000">
                  <a:srgbClr val="27870C">
                    <a:shade val="67500"/>
                    <a:satMod val="115000"/>
                  </a:srgbClr>
                </a:gs>
                <a:gs pos="100000">
                  <a:srgbClr val="27870C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764102" y="1544143"/>
              <a:ext cx="3314699" cy="2189748"/>
            </a:xfrm>
            <a:prstGeom prst="rect">
              <a:avLst/>
            </a:prstGeom>
            <a:gradFill flip="none" rotWithShape="1">
              <a:gsLst>
                <a:gs pos="0">
                  <a:srgbClr val="27870C">
                    <a:shade val="30000"/>
                    <a:satMod val="115000"/>
                  </a:srgbClr>
                </a:gs>
                <a:gs pos="50000">
                  <a:srgbClr val="27870C">
                    <a:shade val="67500"/>
                    <a:satMod val="115000"/>
                  </a:srgbClr>
                </a:gs>
                <a:gs pos="100000">
                  <a:srgbClr val="27870C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5219701" y="1544143"/>
              <a:ext cx="3314699" cy="2189748"/>
            </a:xfrm>
            <a:prstGeom prst="rect">
              <a:avLst/>
            </a:prstGeom>
            <a:gradFill flip="none" rotWithShape="1">
              <a:gsLst>
                <a:gs pos="0">
                  <a:srgbClr val="27870C">
                    <a:shade val="30000"/>
                    <a:satMod val="115000"/>
                  </a:srgbClr>
                </a:gs>
                <a:gs pos="50000">
                  <a:srgbClr val="27870C">
                    <a:shade val="67500"/>
                    <a:satMod val="115000"/>
                  </a:srgbClr>
                </a:gs>
                <a:gs pos="100000">
                  <a:srgbClr val="27870C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484290" y="60314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/>
              <a:t>Self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6582" y="603146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/>
              <a:t>Other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78878" y="2408184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/>
              <a:t>Awareness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86517" y="4638816"/>
            <a:ext cx="14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/>
              <a:t>Management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422765" y="1560948"/>
            <a:ext cx="3180037" cy="2174579"/>
            <a:chOff x="1898764" y="1560947"/>
            <a:chExt cx="3180037" cy="2174579"/>
          </a:xfrm>
        </p:grpSpPr>
        <p:sp>
          <p:nvSpPr>
            <p:cNvPr id="17" name="TextBox 16"/>
            <p:cNvSpPr txBox="1"/>
            <p:nvPr/>
          </p:nvSpPr>
          <p:spPr>
            <a:xfrm>
              <a:off x="2216206" y="1560947"/>
              <a:ext cx="2545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u="sng" dirty="0">
                  <a:solidFill>
                    <a:schemeClr val="bg1"/>
                  </a:solidFill>
                </a:rPr>
                <a:t>Are self-aware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898764" y="1981200"/>
              <a:ext cx="318003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Aware of their emotions (easier said than done!)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Understand </a:t>
              </a:r>
              <a:r>
                <a:rPr lang="en-US" u="sng" dirty="0">
                  <a:solidFill>
                    <a:schemeClr val="bg1"/>
                  </a:solidFill>
                </a:rPr>
                <a:t>why</a:t>
              </a:r>
              <a:r>
                <a:rPr lang="en-US" dirty="0">
                  <a:solidFill>
                    <a:schemeClr val="bg1"/>
                  </a:solidFill>
                </a:rPr>
                <a:t> they feel the way they do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Have self confidence and optimism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794141" y="1569331"/>
            <a:ext cx="3254233" cy="2189748"/>
            <a:chOff x="5270140" y="1569331"/>
            <a:chExt cx="3254233" cy="2189748"/>
          </a:xfrm>
        </p:grpSpPr>
        <p:sp>
          <p:nvSpPr>
            <p:cNvPr id="18" name="TextBox 17"/>
            <p:cNvSpPr txBox="1"/>
            <p:nvPr/>
          </p:nvSpPr>
          <p:spPr>
            <a:xfrm>
              <a:off x="5450694" y="1569331"/>
              <a:ext cx="28931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u="sng" dirty="0">
                  <a:solidFill>
                    <a:schemeClr val="bg1"/>
                  </a:solidFill>
                </a:rPr>
                <a:t>Have social awareness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70140" y="2004753"/>
              <a:ext cx="325423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Have empathy for others; observant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Perceived as friendly, approachable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Can ‘read the room’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Have situational awareness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422765" y="3787915"/>
            <a:ext cx="3186272" cy="1755815"/>
            <a:chOff x="1898765" y="3787914"/>
            <a:chExt cx="3186272" cy="1755815"/>
          </a:xfrm>
        </p:grpSpPr>
        <p:sp>
          <p:nvSpPr>
            <p:cNvPr id="19" name="TextBox 18"/>
            <p:cNvSpPr txBox="1"/>
            <p:nvPr/>
          </p:nvSpPr>
          <p:spPr>
            <a:xfrm>
              <a:off x="1898765" y="3787914"/>
              <a:ext cx="2901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u="sng" dirty="0">
                  <a:solidFill>
                    <a:schemeClr val="bg1"/>
                  </a:solidFill>
                </a:rPr>
                <a:t>Manage their emotions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05000" y="4343400"/>
              <a:ext cx="318003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Demonstrate self-control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Harness (limit) the power of positive (negative) emotions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Are resilient/adaptable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49646" y="3787914"/>
            <a:ext cx="3408755" cy="2309812"/>
            <a:chOff x="5029200" y="3787914"/>
            <a:chExt cx="3599136" cy="2309812"/>
          </a:xfrm>
        </p:grpSpPr>
        <p:sp>
          <p:nvSpPr>
            <p:cNvPr id="20" name="TextBox 19"/>
            <p:cNvSpPr txBox="1"/>
            <p:nvPr/>
          </p:nvSpPr>
          <p:spPr>
            <a:xfrm>
              <a:off x="5029200" y="3787914"/>
              <a:ext cx="35991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u="sng" dirty="0">
                  <a:solidFill>
                    <a:schemeClr val="bg1"/>
                  </a:solidFill>
                </a:rPr>
                <a:t>Have/develop relationships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276376" y="4343400"/>
              <a:ext cx="325423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Influence and help others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Help to calm others down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Are good team mates and collaborators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Coach/develop others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0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A little more detail: Emotions vs Feelings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C3E70-6C48-4BAE-9FA4-DCFDFBE32A4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010693" y="1858377"/>
            <a:ext cx="1733091" cy="533400"/>
          </a:xfrm>
          <a:prstGeom prst="rect">
            <a:avLst/>
          </a:prstGeom>
          <a:gradFill flip="none" rotWithShape="1">
            <a:gsLst>
              <a:gs pos="0">
                <a:srgbClr val="27870C">
                  <a:shade val="30000"/>
                  <a:satMod val="115000"/>
                </a:srgbClr>
              </a:gs>
              <a:gs pos="50000">
                <a:srgbClr val="27870C">
                  <a:shade val="67500"/>
                  <a:satMod val="115000"/>
                </a:srgbClr>
              </a:gs>
              <a:gs pos="100000">
                <a:srgbClr val="27870C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solidFill>
                  <a:schemeClr val="bg1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Cues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5397959" y="1858377"/>
            <a:ext cx="1733091" cy="533400"/>
          </a:xfrm>
          <a:prstGeom prst="rect">
            <a:avLst/>
          </a:prstGeom>
          <a:gradFill flip="none" rotWithShape="1">
            <a:gsLst>
              <a:gs pos="0">
                <a:srgbClr val="27870C">
                  <a:shade val="30000"/>
                  <a:satMod val="115000"/>
                </a:srgbClr>
              </a:gs>
              <a:gs pos="50000">
                <a:srgbClr val="27870C">
                  <a:shade val="67500"/>
                  <a:satMod val="115000"/>
                </a:srgbClr>
              </a:gs>
              <a:gs pos="100000">
                <a:srgbClr val="27870C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solidFill>
                  <a:schemeClr val="bg1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Emotions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8553910" y="1858377"/>
            <a:ext cx="1733091" cy="533400"/>
          </a:xfrm>
          <a:prstGeom prst="rect">
            <a:avLst/>
          </a:prstGeom>
          <a:gradFill flip="none" rotWithShape="1">
            <a:gsLst>
              <a:gs pos="0">
                <a:srgbClr val="27870C">
                  <a:shade val="30000"/>
                  <a:satMod val="115000"/>
                </a:srgbClr>
              </a:gs>
              <a:gs pos="50000">
                <a:srgbClr val="27870C">
                  <a:shade val="67500"/>
                  <a:satMod val="115000"/>
                </a:srgbClr>
              </a:gs>
              <a:gs pos="100000">
                <a:srgbClr val="27870C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solidFill>
                  <a:schemeClr val="bg1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Feelings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086601" y="1612900"/>
            <a:ext cx="1383199" cy="702676"/>
            <a:chOff x="5562600" y="1659524"/>
            <a:chExt cx="1383199" cy="702676"/>
          </a:xfrm>
        </p:grpSpPr>
        <p:sp>
          <p:nvSpPr>
            <p:cNvPr id="9" name="Right Arrow 8"/>
            <p:cNvSpPr/>
            <p:nvPr/>
          </p:nvSpPr>
          <p:spPr bwMode="auto">
            <a:xfrm>
              <a:off x="5715000" y="2095501"/>
              <a:ext cx="1187909" cy="266699"/>
            </a:xfrm>
            <a:prstGeom prst="rightArrow">
              <a:avLst/>
            </a:prstGeom>
            <a:solidFill>
              <a:srgbClr val="FFC000"/>
            </a:solidFill>
            <a:ln w="9525" cap="flat" cmpd="sng" algn="ctr">
              <a:solidFill>
                <a:srgbClr val="27870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562600" y="1659524"/>
              <a:ext cx="13831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Interpreted as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81451" y="1612900"/>
            <a:ext cx="1187909" cy="702676"/>
            <a:chOff x="2457450" y="1659524"/>
            <a:chExt cx="1187909" cy="702676"/>
          </a:xfrm>
        </p:grpSpPr>
        <p:sp>
          <p:nvSpPr>
            <p:cNvPr id="10" name="TextBox 9"/>
            <p:cNvSpPr txBox="1"/>
            <p:nvPr/>
          </p:nvSpPr>
          <p:spPr>
            <a:xfrm>
              <a:off x="2617328" y="1659524"/>
              <a:ext cx="7914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Trigger</a:t>
              </a:r>
            </a:p>
          </p:txBody>
        </p:sp>
        <p:sp>
          <p:nvSpPr>
            <p:cNvPr id="12" name="Right Arrow 11"/>
            <p:cNvSpPr/>
            <p:nvPr/>
          </p:nvSpPr>
          <p:spPr bwMode="auto">
            <a:xfrm>
              <a:off x="2457450" y="2095501"/>
              <a:ext cx="1187909" cy="266699"/>
            </a:xfrm>
            <a:prstGeom prst="rightArrow">
              <a:avLst/>
            </a:prstGeom>
            <a:solidFill>
              <a:srgbClr val="FFC000"/>
            </a:solidFill>
            <a:ln w="9525" cap="flat" cmpd="sng" algn="ctr">
              <a:solidFill>
                <a:srgbClr val="27870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382001" y="2984786"/>
            <a:ext cx="2117055" cy="707886"/>
          </a:xfrm>
          <a:prstGeom prst="rect">
            <a:avLst/>
          </a:prstGeom>
          <a:noFill/>
          <a:ln>
            <a:solidFill>
              <a:srgbClr val="206E0C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2000" dirty="0"/>
              <a:t>Terror/panic</a:t>
            </a:r>
          </a:p>
          <a:p>
            <a:pPr algn="ctr"/>
            <a:r>
              <a:rPr lang="en-US" sz="2000" dirty="0"/>
              <a:t>(I hate snakes)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98146" y="2984786"/>
            <a:ext cx="2117055" cy="707886"/>
          </a:xfrm>
          <a:prstGeom prst="rect">
            <a:avLst/>
          </a:prstGeom>
          <a:noFill/>
          <a:ln>
            <a:solidFill>
              <a:srgbClr val="206E0C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2000" dirty="0"/>
              <a:t>Anxiety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146800" y="2676472"/>
            <a:ext cx="3505200" cy="1755829"/>
            <a:chOff x="4622800" y="2435171"/>
            <a:chExt cx="3505200" cy="1755829"/>
          </a:xfrm>
        </p:grpSpPr>
        <p:sp>
          <p:nvSpPr>
            <p:cNvPr id="20" name="Rectangle 19"/>
            <p:cNvSpPr/>
            <p:nvPr/>
          </p:nvSpPr>
          <p:spPr bwMode="auto">
            <a:xfrm>
              <a:off x="4622800" y="3657600"/>
              <a:ext cx="3505200" cy="533400"/>
            </a:xfrm>
            <a:prstGeom prst="rect">
              <a:avLst/>
            </a:prstGeom>
            <a:gradFill flip="none" rotWithShape="1">
              <a:gsLst>
                <a:gs pos="0">
                  <a:srgbClr val="27870C">
                    <a:shade val="30000"/>
                    <a:satMod val="115000"/>
                  </a:srgbClr>
                </a:gs>
                <a:gs pos="50000">
                  <a:srgbClr val="27870C">
                    <a:shade val="67500"/>
                    <a:satMod val="115000"/>
                  </a:srgbClr>
                </a:gs>
                <a:gs pos="100000">
                  <a:srgbClr val="27870C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solidFill>
                    <a:schemeClr val="bg1"/>
                  </a:solidFill>
                  <a:latin typeface="Arial" pitchFamily="-112" charset="0"/>
                  <a:ea typeface="ＭＳ Ｐゴシック" pitchFamily="-112" charset="-128"/>
                  <a:cs typeface="ＭＳ Ｐゴシック" pitchFamily="-112" charset="-128"/>
                </a:rPr>
                <a:t>Emotional Intelligence intervenes here</a:t>
              </a:r>
            </a:p>
          </p:txBody>
        </p:sp>
        <p:sp>
          <p:nvSpPr>
            <p:cNvPr id="15" name="Right Arrow 14"/>
            <p:cNvSpPr/>
            <p:nvPr/>
          </p:nvSpPr>
          <p:spPr bwMode="auto">
            <a:xfrm rot="16200000">
              <a:off x="5739850" y="2895776"/>
              <a:ext cx="1187909" cy="266699"/>
            </a:xfrm>
            <a:prstGeom prst="rightArrow">
              <a:avLst/>
            </a:prstGeom>
            <a:solidFill>
              <a:srgbClr val="FFC000"/>
            </a:solidFill>
            <a:ln w="9525" cap="flat" cmpd="sng" algn="ctr">
              <a:solidFill>
                <a:srgbClr val="27870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226721" y="4638814"/>
            <a:ext cx="2117055" cy="707886"/>
          </a:xfrm>
          <a:prstGeom prst="rect">
            <a:avLst/>
          </a:prstGeom>
          <a:noFill/>
          <a:ln>
            <a:solidFill>
              <a:srgbClr val="206E0C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2000" dirty="0"/>
              <a:t>Anxiety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1" y="4623891"/>
            <a:ext cx="2117055" cy="707886"/>
          </a:xfrm>
          <a:prstGeom prst="rect">
            <a:avLst/>
          </a:prstGeom>
          <a:noFill/>
          <a:ln>
            <a:solidFill>
              <a:srgbClr val="206E0C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2000" dirty="0"/>
              <a:t>Calm avoidance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600200" y="4084477"/>
            <a:ext cx="2381250" cy="1247300"/>
            <a:chOff x="76200" y="3288268"/>
            <a:chExt cx="2381250" cy="1247300"/>
          </a:xfrm>
        </p:grpSpPr>
        <p:sp>
          <p:nvSpPr>
            <p:cNvPr id="22" name="TextBox 21"/>
            <p:cNvSpPr txBox="1"/>
            <p:nvPr/>
          </p:nvSpPr>
          <p:spPr>
            <a:xfrm>
              <a:off x="340395" y="3827682"/>
              <a:ext cx="2117055" cy="707886"/>
            </a:xfrm>
            <a:prstGeom prst="rect">
              <a:avLst/>
            </a:prstGeom>
            <a:noFill/>
            <a:ln>
              <a:solidFill>
                <a:srgbClr val="206E0C"/>
              </a:solidFill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en-US" sz="2000" dirty="0"/>
                <a:t>Snake on a hiking path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200" y="3288268"/>
              <a:ext cx="1894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u="sng" dirty="0"/>
                <a:t>Experienced Hiker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600200" y="2445372"/>
            <a:ext cx="2286000" cy="1247300"/>
            <a:chOff x="76200" y="1975472"/>
            <a:chExt cx="2286000" cy="1247300"/>
          </a:xfrm>
        </p:grpSpPr>
        <p:sp>
          <p:nvSpPr>
            <p:cNvPr id="13" name="TextBox 12"/>
            <p:cNvSpPr txBox="1"/>
            <p:nvPr/>
          </p:nvSpPr>
          <p:spPr>
            <a:xfrm>
              <a:off x="245145" y="2514886"/>
              <a:ext cx="2117055" cy="707886"/>
            </a:xfrm>
            <a:prstGeom prst="rect">
              <a:avLst/>
            </a:prstGeom>
            <a:noFill/>
            <a:ln>
              <a:solidFill>
                <a:srgbClr val="206E0C"/>
              </a:solidFill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en-US" sz="2000" dirty="0"/>
                <a:t>Snake on a hiking path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200" y="1975472"/>
              <a:ext cx="22817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u="sng" dirty="0"/>
                <a:t>Occasional Hiker (Me)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261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8" grpId="0" animBg="1"/>
      <p:bldP spid="19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Emotions  </a:t>
            </a:r>
            <a:r>
              <a:rPr lang="en-US">
                <a:sym typeface="Wingdings" panose="05000000000000000000" pitchFamily="2" charset="2"/>
              </a:rPr>
              <a:t>  </a:t>
            </a:r>
            <a:r>
              <a:rPr lang="en-US"/>
              <a:t>Feelings</a:t>
            </a:r>
            <a:endParaRPr lang="en-US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5275243"/>
              </p:ext>
            </p:extLst>
          </p:nvPr>
        </p:nvGraphicFramePr>
        <p:xfrm>
          <a:off x="838200" y="1825625"/>
          <a:ext cx="10515600" cy="40843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13037060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75312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Emotions</a:t>
                      </a:r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E0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Feelings</a:t>
                      </a:r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E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27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Physiological</a:t>
                      </a:r>
                      <a:r>
                        <a:rPr lang="en-US" sz="2000" baseline="0" dirty="0"/>
                        <a:t> response to cues, that trigger feelings.</a:t>
                      </a:r>
                      <a:endParaRPr lang="en-US" sz="2000" dirty="0"/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Interpreted response to emotions; the</a:t>
                      </a:r>
                      <a:r>
                        <a:rPr lang="en-US" sz="2000" baseline="0" dirty="0"/>
                        <a:t> meaning we attribute to an emotion.  </a:t>
                      </a:r>
                      <a:endParaRPr lang="en-US" sz="2000" dirty="0"/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51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/>
                        <a:t>Example: joy, anxiety</a:t>
                      </a:r>
                      <a:endParaRPr lang="en-US" sz="2000" dirty="0"/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/>
                        <a:t>Example: Reaction to joy, anxiety, e.g. happiness, panic</a:t>
                      </a:r>
                      <a:endParaRPr lang="en-US" sz="2000" dirty="0"/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76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‘Hard-wired’ in our brains</a:t>
                      </a:r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Influenced by beliefs, memories</a:t>
                      </a:r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79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Comparatively</a:t>
                      </a:r>
                      <a:r>
                        <a:rPr lang="en-US" sz="2000" baseline="0" dirty="0"/>
                        <a:t> objective—less variant between people</a:t>
                      </a:r>
                      <a:endParaRPr lang="en-US" sz="2000" dirty="0"/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Comparatively subjective—more variant</a:t>
                      </a:r>
                      <a:r>
                        <a:rPr lang="en-US" sz="2000" baseline="0" dirty="0"/>
                        <a:t> between people</a:t>
                      </a:r>
                      <a:endParaRPr lang="en-US" sz="2000" dirty="0"/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03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Purpose: Short-term survival</a:t>
                      </a:r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Purpose: Longer-term survival</a:t>
                      </a:r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30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Brain: Amygdala</a:t>
                      </a:r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Brain:</a:t>
                      </a:r>
                      <a:r>
                        <a:rPr lang="en-US" sz="2000" baseline="0" dirty="0"/>
                        <a:t> Neo Cortex</a:t>
                      </a:r>
                      <a:endParaRPr lang="en-US" sz="2000" dirty="0"/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35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Shorter duration</a:t>
                      </a:r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Can be sustained (much) longer</a:t>
                      </a:r>
                    </a:p>
                  </a:txBody>
                  <a:tcPr marL="109728" marR="109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26209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6A3E0F-BA2A-4307-9465-E6C0605304C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92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EQ is particularly important in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6845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dirty="0"/>
              <a:t>Why? Because organizations are primarily </a:t>
            </a:r>
            <a:r>
              <a:rPr lang="en-US" sz="2500" b="1" u="sng" dirty="0"/>
              <a:t>social spaces</a:t>
            </a:r>
            <a:endParaRPr lang="en-US" sz="2500" b="1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2500" dirty="0"/>
              <a:t>And if organizations are </a:t>
            </a:r>
            <a:r>
              <a:rPr lang="en-US" sz="2500" b="1" u="sng" dirty="0"/>
              <a:t>social spaces</a:t>
            </a:r>
            <a:r>
              <a:rPr lang="en-US" sz="2500" dirty="0"/>
              <a:t>, then leading them successfully highly favors </a:t>
            </a:r>
            <a:r>
              <a:rPr lang="en-US" sz="2500" b="1" u="sng" dirty="0"/>
              <a:t>social competencies</a:t>
            </a:r>
            <a:r>
              <a:rPr lang="en-US" sz="2500" dirty="0"/>
              <a:t>, including:</a:t>
            </a:r>
          </a:p>
          <a:p>
            <a:pPr marL="2635250" indent="-180975"/>
            <a:r>
              <a:rPr lang="en-US" sz="2500" dirty="0"/>
              <a:t>Emotional Intelligence</a:t>
            </a:r>
          </a:p>
          <a:p>
            <a:pPr marL="2635250" indent="-180975"/>
            <a:r>
              <a:rPr lang="en-US" sz="2500" dirty="0"/>
              <a:t>Communicating</a:t>
            </a:r>
          </a:p>
          <a:p>
            <a:pPr marL="2635250" indent="-180975"/>
            <a:r>
              <a:rPr lang="en-US" sz="2500" dirty="0"/>
              <a:t>Storytelling</a:t>
            </a:r>
          </a:p>
          <a:p>
            <a:pPr marL="2635250" indent="-180975"/>
            <a:r>
              <a:rPr lang="en-US" sz="2500" dirty="0"/>
              <a:t>Teamworking</a:t>
            </a:r>
          </a:p>
          <a:p>
            <a:pPr marL="2635250" indent="-180975"/>
            <a:r>
              <a:rPr lang="en-US" sz="2500" dirty="0"/>
              <a:t>Motivating &amp; Engaging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34B9E-1E65-4441-9FCF-283D4899FF1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676402" y="5584361"/>
            <a:ext cx="8839199" cy="609600"/>
          </a:xfrm>
          <a:prstGeom prst="rect">
            <a:avLst/>
          </a:prstGeom>
          <a:solidFill>
            <a:srgbClr val="1D5F0C"/>
          </a:solidFill>
          <a:ln>
            <a:solidFill>
              <a:srgbClr val="27870C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2300" b="1" dirty="0">
                <a:solidFill>
                  <a:schemeClr val="bg1"/>
                </a:solidFill>
                <a:latin typeface="Arial Narrow" panose="020B0606020202030204" pitchFamily="34" charset="0"/>
              </a:rPr>
              <a:t>Social competencies are not a ‘nice to have.’ They are </a:t>
            </a:r>
            <a:r>
              <a:rPr lang="en-US" sz="23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core</a:t>
            </a:r>
            <a:r>
              <a:rPr lang="en-US" sz="2300" b="1" dirty="0">
                <a:solidFill>
                  <a:schemeClr val="bg1"/>
                </a:solidFill>
                <a:latin typeface="Arial Narrow" panose="020B0606020202030204" pitchFamily="34" charset="0"/>
              </a:rPr>
              <a:t>, not </a:t>
            </a:r>
            <a:r>
              <a:rPr lang="en-US" sz="23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peripheral</a:t>
            </a:r>
          </a:p>
        </p:txBody>
      </p:sp>
    </p:spTree>
    <p:extLst>
      <p:ext uri="{BB962C8B-B14F-4D97-AF65-F5344CB8AC3E}">
        <p14:creationId xmlns:p14="http://schemas.microsoft.com/office/powerpoint/2010/main" val="395862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A Workplace Example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C3E70-6C48-4BAE-9FA4-DCFDFBE32A4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828801" y="1604377"/>
            <a:ext cx="1733091" cy="533400"/>
          </a:xfrm>
          <a:prstGeom prst="rect">
            <a:avLst/>
          </a:prstGeom>
          <a:gradFill flip="none" rotWithShape="1">
            <a:gsLst>
              <a:gs pos="0">
                <a:srgbClr val="27870C">
                  <a:shade val="30000"/>
                  <a:satMod val="115000"/>
                </a:srgbClr>
              </a:gs>
              <a:gs pos="50000">
                <a:srgbClr val="27870C">
                  <a:shade val="67500"/>
                  <a:satMod val="115000"/>
                </a:srgbClr>
              </a:gs>
              <a:gs pos="100000">
                <a:srgbClr val="27870C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solidFill>
                  <a:schemeClr val="bg1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Cues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4143452" y="1619975"/>
            <a:ext cx="1733091" cy="533400"/>
          </a:xfrm>
          <a:prstGeom prst="rect">
            <a:avLst/>
          </a:prstGeom>
          <a:gradFill flip="none" rotWithShape="1">
            <a:gsLst>
              <a:gs pos="0">
                <a:srgbClr val="27870C">
                  <a:shade val="30000"/>
                  <a:satMod val="115000"/>
                </a:srgbClr>
              </a:gs>
              <a:gs pos="50000">
                <a:srgbClr val="27870C">
                  <a:shade val="67500"/>
                  <a:satMod val="115000"/>
                </a:srgbClr>
              </a:gs>
              <a:gs pos="100000">
                <a:srgbClr val="27870C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solidFill>
                  <a:schemeClr val="bg1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Emotions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458103" y="1604377"/>
            <a:ext cx="1733091" cy="533400"/>
          </a:xfrm>
          <a:prstGeom prst="rect">
            <a:avLst/>
          </a:prstGeom>
          <a:gradFill flip="none" rotWithShape="1">
            <a:gsLst>
              <a:gs pos="0">
                <a:srgbClr val="27870C">
                  <a:shade val="30000"/>
                  <a:satMod val="115000"/>
                </a:srgbClr>
              </a:gs>
              <a:gs pos="50000">
                <a:srgbClr val="27870C">
                  <a:shade val="67500"/>
                  <a:satMod val="115000"/>
                </a:srgbClr>
              </a:gs>
              <a:gs pos="100000">
                <a:srgbClr val="27870C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solidFill>
                  <a:schemeClr val="bg1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Feelings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6019800" y="1816101"/>
            <a:ext cx="381000" cy="173623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rgbClr val="27870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0800" y="3030983"/>
            <a:ext cx="1905000" cy="990600"/>
          </a:xfrm>
          <a:prstGeom prst="rect">
            <a:avLst/>
          </a:prstGeom>
          <a:noFill/>
          <a:ln>
            <a:solidFill>
              <a:srgbClr val="206E0C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600" dirty="0"/>
              <a:t>Blame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38600" y="3030983"/>
            <a:ext cx="1905000" cy="990600"/>
          </a:xfrm>
          <a:prstGeom prst="rect">
            <a:avLst/>
          </a:prstGeom>
          <a:noFill/>
          <a:ln>
            <a:solidFill>
              <a:srgbClr val="206E0C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600" dirty="0"/>
              <a:t>Frustration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1600628" y="2349500"/>
            <a:ext cx="2073519" cy="1676400"/>
            <a:chOff x="76627" y="2133600"/>
            <a:chExt cx="2073519" cy="1676400"/>
          </a:xfrm>
        </p:grpSpPr>
        <p:sp>
          <p:nvSpPr>
            <p:cNvPr id="13" name="TextBox 12"/>
            <p:cNvSpPr txBox="1"/>
            <p:nvPr/>
          </p:nvSpPr>
          <p:spPr>
            <a:xfrm>
              <a:off x="245146" y="2819400"/>
              <a:ext cx="1905000" cy="990600"/>
            </a:xfrm>
            <a:prstGeom prst="rect">
              <a:avLst/>
            </a:prstGeom>
            <a:noFill/>
            <a:ln>
              <a:solidFill>
                <a:srgbClr val="206E0C"/>
              </a:solidFill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en-US" sz="1600" dirty="0"/>
                <a:t>Team member misses important deadline—again!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627" y="2133600"/>
              <a:ext cx="20262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u="sng" dirty="0"/>
                <a:t>Lower EQ Manager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600627" y="4342369"/>
            <a:ext cx="2081788" cy="1571655"/>
            <a:chOff x="76627" y="4126468"/>
            <a:chExt cx="2081788" cy="1571655"/>
          </a:xfrm>
        </p:grpSpPr>
        <p:sp>
          <p:nvSpPr>
            <p:cNvPr id="26" name="TextBox 25"/>
            <p:cNvSpPr txBox="1"/>
            <p:nvPr/>
          </p:nvSpPr>
          <p:spPr>
            <a:xfrm>
              <a:off x="76627" y="4126468"/>
              <a:ext cx="2081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u="sng" dirty="0"/>
                <a:t>Higher EQ Manager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5145" y="4707523"/>
              <a:ext cx="1905000" cy="990600"/>
            </a:xfrm>
            <a:prstGeom prst="rect">
              <a:avLst/>
            </a:prstGeom>
            <a:noFill/>
            <a:ln>
              <a:solidFill>
                <a:srgbClr val="206E0C"/>
              </a:solidFill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en-US" sz="1600" dirty="0"/>
                <a:t>Team member misses important deadline—again!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962400" y="4930358"/>
            <a:ext cx="1905000" cy="990600"/>
          </a:xfrm>
          <a:prstGeom prst="rect">
            <a:avLst/>
          </a:prstGeom>
          <a:noFill/>
          <a:ln>
            <a:solidFill>
              <a:srgbClr val="206E0C"/>
            </a:solidFill>
          </a:ln>
        </p:spPr>
        <p:txBody>
          <a:bodyPr wrap="square" rtlCol="0" anchor="ctr" anchorCtr="1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Frustration, but also…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Empathy</a:t>
            </a:r>
          </a:p>
        </p:txBody>
      </p:sp>
      <p:sp>
        <p:nvSpPr>
          <p:cNvPr id="29" name="Right Arrow 28"/>
          <p:cNvSpPr/>
          <p:nvPr/>
        </p:nvSpPr>
        <p:spPr bwMode="auto">
          <a:xfrm>
            <a:off x="3657600" y="1794878"/>
            <a:ext cx="381000" cy="173623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rgbClr val="27870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8772755" y="1597441"/>
            <a:ext cx="1733091" cy="533400"/>
          </a:xfrm>
          <a:prstGeom prst="rect">
            <a:avLst/>
          </a:prstGeom>
          <a:gradFill flip="none" rotWithShape="1">
            <a:gsLst>
              <a:gs pos="0">
                <a:srgbClr val="27870C">
                  <a:shade val="30000"/>
                  <a:satMod val="115000"/>
                </a:srgbClr>
              </a:gs>
              <a:gs pos="50000">
                <a:srgbClr val="27870C">
                  <a:shade val="67500"/>
                  <a:satMod val="115000"/>
                </a:srgbClr>
              </a:gs>
              <a:gs pos="100000">
                <a:srgbClr val="27870C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solidFill>
                  <a:schemeClr val="bg1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Words/Actions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0" y="4930358"/>
            <a:ext cx="1905000" cy="990600"/>
          </a:xfrm>
          <a:prstGeom prst="rect">
            <a:avLst/>
          </a:prstGeom>
          <a:noFill/>
          <a:ln>
            <a:solidFill>
              <a:srgbClr val="206E0C"/>
            </a:solidFill>
          </a:ln>
        </p:spPr>
        <p:txBody>
          <a:bodyPr wrap="square" rtlCol="0" anchor="ctr" anchorCtr="1">
            <a:no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Blame, but also…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Shared responsibility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Assistance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86799" y="3007811"/>
            <a:ext cx="1905000" cy="990600"/>
          </a:xfrm>
          <a:prstGeom prst="rect">
            <a:avLst/>
          </a:prstGeom>
          <a:noFill/>
          <a:ln>
            <a:solidFill>
              <a:srgbClr val="206E0C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600" dirty="0"/>
              <a:t>Punitive</a:t>
            </a:r>
          </a:p>
        </p:txBody>
      </p:sp>
      <p:sp>
        <p:nvSpPr>
          <p:cNvPr id="33" name="Right Arrow 32"/>
          <p:cNvSpPr/>
          <p:nvPr/>
        </p:nvSpPr>
        <p:spPr bwMode="auto">
          <a:xfrm>
            <a:off x="8305800" y="1794878"/>
            <a:ext cx="381000" cy="173623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rgbClr val="27870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686799" y="4923423"/>
            <a:ext cx="1905000" cy="990600"/>
          </a:xfrm>
          <a:prstGeom prst="rect">
            <a:avLst/>
          </a:prstGeom>
          <a:noFill/>
          <a:ln>
            <a:solidFill>
              <a:srgbClr val="206E0C"/>
            </a:solidFill>
          </a:ln>
        </p:spPr>
        <p:txBody>
          <a:bodyPr wrap="square" rtlCol="0" anchor="ctr" anchorCtr="1">
            <a:no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Punitive, perhaps, but also…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Mutual Resolution</a:t>
            </a:r>
          </a:p>
        </p:txBody>
      </p:sp>
    </p:spTree>
    <p:extLst>
      <p:ext uri="{BB962C8B-B14F-4D97-AF65-F5344CB8AC3E}">
        <p14:creationId xmlns:p14="http://schemas.microsoft.com/office/powerpoint/2010/main" val="262895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8" grpId="0" animBg="1"/>
      <p:bldP spid="31" grpId="0" animBg="1"/>
      <p:bldP spid="32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EQ is correlated </a:t>
            </a:r>
            <a:r>
              <a:rPr lang="en-US" u="sng" dirty="0"/>
              <a:t>closely and positively </a:t>
            </a:r>
            <a:r>
              <a:rPr lang="en-US" dirty="0"/>
              <a:t>with managing and leading successfully.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34B9E-1E65-4441-9FCF-283D4899FF1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14" name="Isosceles Triangle 13"/>
          <p:cNvSpPr/>
          <p:nvPr/>
        </p:nvSpPr>
        <p:spPr bwMode="auto">
          <a:xfrm>
            <a:off x="1628775" y="2457332"/>
            <a:ext cx="4267200" cy="2641230"/>
          </a:xfrm>
          <a:prstGeom prst="triangle">
            <a:avLst>
              <a:gd name="adj" fmla="val 49462"/>
            </a:avLst>
          </a:prstGeom>
          <a:solidFill>
            <a:srgbClr val="1D5E0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1" y="5096470"/>
            <a:ext cx="4495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Goleman’s</a:t>
            </a:r>
            <a:r>
              <a:rPr lang="en-US" baseline="30000" dirty="0"/>
              <a:t>1</a:t>
            </a:r>
            <a:r>
              <a:rPr lang="en-US" dirty="0"/>
              <a:t> Sample: Senior Managers of 188 large, global organizations </a:t>
            </a:r>
          </a:p>
          <a:p>
            <a:pPr algn="ctr"/>
            <a:r>
              <a:rPr lang="en-US" dirty="0"/>
              <a:t>(like yours </a:t>
            </a:r>
            <a:r>
              <a:rPr lang="en-US" dirty="0">
                <a:sym typeface="Wingdings" panose="05000000000000000000" pitchFamily="2" charset="2"/>
              </a:rPr>
              <a:t>)</a:t>
            </a:r>
            <a:r>
              <a:rPr lang="en-US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7825" y="41148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Good Performers</a:t>
            </a: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2871071" y="3556659"/>
            <a:ext cx="176760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3038475" y="2796844"/>
            <a:ext cx="143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u="sng" dirty="0">
                <a:solidFill>
                  <a:schemeClr val="bg1"/>
                </a:solidFill>
              </a:rPr>
              <a:t>Star</a:t>
            </a:r>
            <a:r>
              <a:rPr lang="en-US" b="1" i="1" dirty="0">
                <a:solidFill>
                  <a:schemeClr val="bg1"/>
                </a:solidFill>
              </a:rPr>
              <a:t> Performers</a:t>
            </a:r>
          </a:p>
        </p:txBody>
      </p:sp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5981700" y="2908301"/>
            <a:ext cx="4800600" cy="152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33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33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33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33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US" sz="2400" kern="0" dirty="0"/>
              <a:t>EQ separates the </a:t>
            </a:r>
            <a:r>
              <a:rPr lang="en-US" sz="2400" u="sng" kern="0" dirty="0"/>
              <a:t>star</a:t>
            </a:r>
            <a:r>
              <a:rPr lang="en-US" sz="2400" kern="0" dirty="0"/>
              <a:t> performers from the </a:t>
            </a:r>
            <a:r>
              <a:rPr lang="en-US" sz="2400" u="sng" kern="0" dirty="0"/>
              <a:t>good</a:t>
            </a:r>
            <a:r>
              <a:rPr lang="en-US" sz="2400" kern="0" dirty="0"/>
              <a:t> performers.  </a:t>
            </a:r>
          </a:p>
          <a:p>
            <a:pPr marL="0" indent="0" algn="ctr">
              <a:buNone/>
            </a:pPr>
            <a:r>
              <a:rPr lang="en-US" sz="2400" b="1" i="1" kern="0" dirty="0"/>
              <a:t>r</a:t>
            </a:r>
            <a:r>
              <a:rPr lang="en-US" sz="2400" b="1" i="1" kern="0" baseline="30000" dirty="0"/>
              <a:t>2</a:t>
            </a:r>
            <a:r>
              <a:rPr lang="en-US" sz="2400" b="1" i="1" kern="0" dirty="0"/>
              <a:t> = 90%! </a:t>
            </a:r>
          </a:p>
          <a:p>
            <a:pPr marL="0" indent="0" algn="ctr">
              <a:buNone/>
            </a:pPr>
            <a:r>
              <a:rPr lang="en-US" sz="1600" kern="0" dirty="0"/>
              <a:t>(Remember your stats class?)</a:t>
            </a:r>
            <a:endParaRPr lang="en-US" sz="2400" i="1" kern="0" dirty="0"/>
          </a:p>
        </p:txBody>
      </p:sp>
      <p:sp>
        <p:nvSpPr>
          <p:cNvPr id="25" name="Bent-Up Arrow 24"/>
          <p:cNvSpPr/>
          <p:nvPr/>
        </p:nvSpPr>
        <p:spPr bwMode="auto">
          <a:xfrm rot="16200000">
            <a:off x="4872904" y="2632393"/>
            <a:ext cx="490799" cy="1169617"/>
          </a:xfrm>
          <a:prstGeom prst="bentUpArrow">
            <a:avLst>
              <a:gd name="adj1" fmla="val 20087"/>
              <a:gd name="adj2" fmla="val 45330"/>
              <a:gd name="adj3" fmla="val 25000"/>
            </a:avLst>
          </a:prstGeom>
          <a:solidFill>
            <a:srgbClr val="F9751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6" name="Bent-Up Arrow 25"/>
          <p:cNvSpPr/>
          <p:nvPr/>
        </p:nvSpPr>
        <p:spPr bwMode="auto">
          <a:xfrm rot="5400000" flipV="1">
            <a:off x="4948891" y="3747602"/>
            <a:ext cx="762352" cy="746087"/>
          </a:xfrm>
          <a:prstGeom prst="bentUpArrow">
            <a:avLst>
              <a:gd name="adj1" fmla="val 13510"/>
              <a:gd name="adj2" fmla="val 26447"/>
              <a:gd name="adj3" fmla="val 17162"/>
            </a:avLst>
          </a:prstGeom>
          <a:solidFill>
            <a:srgbClr val="F9751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74780" y="3445215"/>
            <a:ext cx="1288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/>
              <a:t>Compared 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CD71C5-F7CD-4AC6-9952-33D6F21BF654}"/>
              </a:ext>
            </a:extLst>
          </p:cNvPr>
          <p:cNvSpPr txBox="1"/>
          <p:nvPr/>
        </p:nvSpPr>
        <p:spPr>
          <a:xfrm>
            <a:off x="1676000" y="6219535"/>
            <a:ext cx="30373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aseline="30000" dirty="0"/>
              <a:t>1</a:t>
            </a:r>
            <a:r>
              <a:rPr lang="en-US" sz="1200" dirty="0"/>
              <a:t>Goleman, Daniel. </a:t>
            </a:r>
            <a:r>
              <a:rPr lang="en-US" sz="1200" i="1" dirty="0"/>
              <a:t>Harvard Business Review. </a:t>
            </a:r>
            <a:r>
              <a:rPr lang="en-US" sz="1200" dirty="0"/>
              <a:t>Nov/Dec98, Vol. 76 Issue 6, p93-102</a:t>
            </a:r>
          </a:p>
        </p:txBody>
      </p:sp>
    </p:spTree>
    <p:extLst>
      <p:ext uri="{BB962C8B-B14F-4D97-AF65-F5344CB8AC3E}">
        <p14:creationId xmlns:p14="http://schemas.microsoft.com/office/powerpoint/2010/main" val="253340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/>
              <a:t>EQ is still a potential differentiator—for you and your organization</a:t>
            </a:r>
            <a:endParaRPr lang="en-US" sz="3500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838200" y="1825625"/>
            <a:ext cx="5943600" cy="4351338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/>
              <a:t>Historically, management treated as a technical (not social) practice; orgs as machines</a:t>
            </a:r>
          </a:p>
          <a:p>
            <a:pPr>
              <a:spcAft>
                <a:spcPts val="1200"/>
              </a:spcAft>
            </a:pPr>
            <a:r>
              <a:rPr lang="en-US"/>
              <a:t>It’s changing, but only slowly (see diagram)</a:t>
            </a:r>
          </a:p>
          <a:p>
            <a:pPr>
              <a:spcAft>
                <a:spcPts val="1200"/>
              </a:spcAft>
            </a:pPr>
            <a:r>
              <a:rPr lang="en-US"/>
              <a:t>EQ is putting back into the core of management practice…</a:t>
            </a:r>
          </a:p>
          <a:p>
            <a:pPr>
              <a:spcAft>
                <a:spcPts val="1200"/>
              </a:spcAft>
            </a:pPr>
            <a:r>
              <a:rPr lang="en-US"/>
              <a:t>…what shouldn’t have been excluded in the first place.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34B9E-1E65-4441-9FCF-283D4899FF1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837600" y="1676400"/>
            <a:ext cx="3906600" cy="4572000"/>
            <a:chOff x="5313600" y="1676400"/>
            <a:chExt cx="3906600" cy="4572000"/>
          </a:xfrm>
        </p:grpSpPr>
        <p:graphicFrame>
          <p:nvGraphicFramePr>
            <p:cNvPr id="5" name="Chart 4"/>
            <p:cNvGraphicFramePr>
              <a:graphicFrameLocks/>
            </p:cNvGraphicFramePr>
            <p:nvPr/>
          </p:nvGraphicFramePr>
          <p:xfrm>
            <a:off x="5524500" y="3962400"/>
            <a:ext cx="3429000" cy="2057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5662611" y="1819013"/>
              <a:ext cx="31527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i="1" dirty="0"/>
                <a:t>MBA coursework at most US Universities, by units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86400" y="5020270"/>
              <a:ext cx="3486153" cy="923330"/>
            </a:xfrm>
            <a:prstGeom prst="rect">
              <a:avLst/>
            </a:prstGeom>
            <a:noFill/>
            <a:ln>
              <a:solidFill>
                <a:srgbClr val="27870C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10% Coursework on Social Competencies, e.g. Leadership, Communication, EQ, etc.</a:t>
              </a:r>
            </a:p>
          </p:txBody>
        </p:sp>
        <p:cxnSp>
          <p:nvCxnSpPr>
            <p:cNvPr id="19" name="Straight Connector 18"/>
            <p:cNvCxnSpPr/>
            <p:nvPr/>
          </p:nvCxnSpPr>
          <p:spPr bwMode="auto">
            <a:xfrm>
              <a:off x="5374105" y="1676400"/>
              <a:ext cx="0" cy="4572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1D5F0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aphicFrame>
          <p:nvGraphicFramePr>
            <p:cNvPr id="24" name="Chart 23"/>
            <p:cNvGraphicFramePr>
              <a:graphicFrameLocks/>
            </p:cNvGraphicFramePr>
            <p:nvPr/>
          </p:nvGraphicFramePr>
          <p:xfrm>
            <a:off x="5313600" y="2541544"/>
            <a:ext cx="3906600" cy="23439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6074771" y="2712184"/>
              <a:ext cx="23842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90% Technical Coursework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 bwMode="auto">
            <a:xfrm flipV="1">
              <a:off x="5943600" y="3913144"/>
              <a:ext cx="685800" cy="110712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484890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Other points of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“Emotional intelligence is overrated”</a:t>
            </a:r>
          </a:p>
          <a:p>
            <a:pPr lvl="1"/>
            <a:r>
              <a:rPr lang="en-US" sz="2000" dirty="0"/>
              <a:t>Adam Grant, Ph.D., Univ. of Pennsylvania</a:t>
            </a:r>
          </a:p>
          <a:p>
            <a:pPr lvl="1"/>
            <a:r>
              <a:rPr lang="en-US" sz="2000" dirty="0"/>
              <a:t>Argues that cognitive abilities are more important for individual performance</a:t>
            </a:r>
          </a:p>
          <a:p>
            <a:pPr lvl="1"/>
            <a:r>
              <a:rPr lang="en-US" sz="2000" dirty="0"/>
              <a:t>OK, but do you </a:t>
            </a:r>
            <a:r>
              <a:rPr lang="en-US" sz="2000" i="1" dirty="0"/>
              <a:t>really</a:t>
            </a:r>
            <a:r>
              <a:rPr lang="en-US" sz="2000" dirty="0"/>
              <a:t> want to work with or for someone with low EQ?</a:t>
            </a:r>
          </a:p>
          <a:p>
            <a:pPr lvl="2"/>
            <a:r>
              <a:rPr lang="en-US" sz="1800" dirty="0">
                <a:hlinkClick r:id="rId2"/>
              </a:rPr>
              <a:t>Grant’s article</a:t>
            </a:r>
            <a:endParaRPr lang="en-US" sz="1800" dirty="0"/>
          </a:p>
          <a:p>
            <a:pPr lvl="2"/>
            <a:r>
              <a:rPr lang="en-US" sz="1800" dirty="0">
                <a:hlinkClick r:id="rId3"/>
              </a:rPr>
              <a:t>Goleman’s response</a:t>
            </a:r>
            <a:endParaRPr lang="en-US" sz="1800" dirty="0"/>
          </a:p>
          <a:p>
            <a:r>
              <a:rPr lang="en-US" sz="2400" dirty="0"/>
              <a:t>Is there a ‘dark side’ of emotional intelligence?  Yes!  Manipulation and win-lose/zero-sum approaches </a:t>
            </a:r>
          </a:p>
          <a:p>
            <a:pPr lvl="1"/>
            <a:r>
              <a:rPr lang="en-US" sz="2000" dirty="0">
                <a:hlinkClick r:id="rId4"/>
              </a:rPr>
              <a:t>EQ can be used for ethical or unethical ends</a:t>
            </a:r>
            <a:endParaRPr lang="en-US" sz="2000" dirty="0"/>
          </a:p>
          <a:p>
            <a:r>
              <a:rPr lang="en-US" sz="2400" dirty="0"/>
              <a:t>Panacea?  Of course not—that’s why you earn a paycheck! </a:t>
            </a:r>
            <a:r>
              <a:rPr lang="en-US" sz="2400" dirty="0">
                <a:sym typeface="Wingdings" panose="05000000000000000000" pitchFamily="2" charset="2"/>
              </a:rPr>
              <a:t>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34B9E-1E65-4441-9FCF-283D4899FF1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39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How can I assess my own EQ?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579136"/>
            <a:ext cx="10515600" cy="4351338"/>
          </a:xfrm>
        </p:spPr>
        <p:txBody>
          <a:bodyPr>
            <a:noAutofit/>
          </a:bodyPr>
          <a:lstStyle/>
          <a:p>
            <a:r>
              <a:rPr lang="en-US" sz="2400" dirty="0"/>
              <a:t>    </a:t>
            </a:r>
            <a:r>
              <a:rPr lang="en-US" sz="2400" b="1" u="sng" dirty="0"/>
              <a:t>Widely varying</a:t>
            </a:r>
            <a:r>
              <a:rPr lang="en-US" sz="2400" dirty="0"/>
              <a:t> views of the efficacy of EQ Assessments</a:t>
            </a:r>
          </a:p>
          <a:p>
            <a:pPr lvl="1"/>
            <a:r>
              <a:rPr lang="en-US" sz="1800" dirty="0"/>
              <a:t>Critique: Not differentiated from personality assessments; methodological issues; accuracy of self-report design</a:t>
            </a:r>
          </a:p>
          <a:p>
            <a:r>
              <a:rPr lang="en-US" sz="2400" dirty="0"/>
              <a:t>Assessments</a:t>
            </a:r>
          </a:p>
          <a:p>
            <a:pPr lvl="1"/>
            <a:r>
              <a:rPr lang="en-US" sz="1800" dirty="0"/>
              <a:t>EQ-</a:t>
            </a:r>
            <a:r>
              <a:rPr lang="en-US" sz="1800" dirty="0" err="1"/>
              <a:t>i</a:t>
            </a:r>
            <a:r>
              <a:rPr lang="en-US" sz="1800" dirty="0"/>
              <a:t> (Author: Barr-On)</a:t>
            </a:r>
          </a:p>
          <a:p>
            <a:pPr lvl="1"/>
            <a:r>
              <a:rPr lang="en-US" sz="1800" dirty="0"/>
              <a:t>MSCEIT (Author: J. D. Mayer et al)</a:t>
            </a:r>
          </a:p>
          <a:p>
            <a:pPr lvl="1"/>
            <a:r>
              <a:rPr lang="en-US" sz="1800" dirty="0"/>
              <a:t>Numerous informal assessments available</a:t>
            </a:r>
          </a:p>
          <a:p>
            <a:r>
              <a:rPr lang="en-US" sz="2400" dirty="0"/>
              <a:t>My view</a:t>
            </a:r>
          </a:p>
          <a:p>
            <a:pPr lvl="1"/>
            <a:r>
              <a:rPr lang="en-US" sz="1800" dirty="0"/>
              <a:t>Many of these assessments </a:t>
            </a:r>
            <a:r>
              <a:rPr lang="en-US" sz="1800" u="sng" dirty="0"/>
              <a:t>can</a:t>
            </a:r>
            <a:r>
              <a:rPr lang="en-US" sz="1800" dirty="0"/>
              <a:t> be useful</a:t>
            </a:r>
          </a:p>
          <a:p>
            <a:pPr lvl="1"/>
            <a:r>
              <a:rPr lang="en-US" sz="1800" dirty="0"/>
              <a:t>Primary benefit: </a:t>
            </a:r>
            <a:r>
              <a:rPr lang="en-US" sz="1800" u="sng" dirty="0"/>
              <a:t>comparing</a:t>
            </a:r>
            <a:r>
              <a:rPr lang="en-US" sz="1800" dirty="0"/>
              <a:t> the results among team members—mutual understanding—this is the payoff</a:t>
            </a:r>
          </a:p>
          <a:p>
            <a:pPr lvl="1"/>
            <a:r>
              <a:rPr lang="en-US" sz="1800" dirty="0"/>
              <a:t>Perfect accuracy </a:t>
            </a:r>
            <a:r>
              <a:rPr lang="en-US" sz="1800" u="sng" dirty="0"/>
              <a:t>not</a:t>
            </a:r>
            <a:r>
              <a:rPr lang="en-US" sz="1800" dirty="0"/>
              <a:t> required.  If team members won’t honestly answer self-report instruments, then you’ve got bigger issues to worry about!</a:t>
            </a:r>
          </a:p>
          <a:p>
            <a:pPr lvl="1"/>
            <a:r>
              <a:rPr lang="en-US" sz="1800" dirty="0"/>
              <a:t>I would </a:t>
            </a:r>
            <a:r>
              <a:rPr lang="en-US" sz="1800" u="sng" dirty="0"/>
              <a:t>not</a:t>
            </a:r>
            <a:r>
              <a:rPr lang="en-US" sz="1800" dirty="0"/>
              <a:t> use them as the basis of any performance evaluation, or job assignments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34B9E-1E65-4441-9FCF-283D4899FF1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02" y="1590183"/>
            <a:ext cx="304800" cy="32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4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Improving your EQ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34B9E-1E65-4441-9FCF-283D4899FF1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288102" y="1544143"/>
            <a:ext cx="6770298" cy="4475748"/>
            <a:chOff x="1764102" y="1544143"/>
            <a:chExt cx="6770298" cy="4475748"/>
          </a:xfrm>
        </p:grpSpPr>
        <p:sp>
          <p:nvSpPr>
            <p:cNvPr id="9" name="Rectangle 8"/>
            <p:cNvSpPr/>
            <p:nvPr/>
          </p:nvSpPr>
          <p:spPr bwMode="auto">
            <a:xfrm>
              <a:off x="1764102" y="3830143"/>
              <a:ext cx="3314699" cy="2189748"/>
            </a:xfrm>
            <a:prstGeom prst="rect">
              <a:avLst/>
            </a:prstGeom>
            <a:gradFill flip="none" rotWithShape="1">
              <a:gsLst>
                <a:gs pos="0">
                  <a:srgbClr val="27870C">
                    <a:shade val="30000"/>
                    <a:satMod val="115000"/>
                  </a:srgbClr>
                </a:gs>
                <a:gs pos="50000">
                  <a:srgbClr val="27870C">
                    <a:shade val="67500"/>
                    <a:satMod val="115000"/>
                  </a:srgbClr>
                </a:gs>
                <a:gs pos="100000">
                  <a:srgbClr val="27870C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5209674" y="3830143"/>
              <a:ext cx="3314699" cy="2189748"/>
            </a:xfrm>
            <a:prstGeom prst="rect">
              <a:avLst/>
            </a:prstGeom>
            <a:gradFill flip="none" rotWithShape="1">
              <a:gsLst>
                <a:gs pos="0">
                  <a:srgbClr val="27870C">
                    <a:shade val="30000"/>
                    <a:satMod val="115000"/>
                  </a:srgbClr>
                </a:gs>
                <a:gs pos="50000">
                  <a:srgbClr val="27870C">
                    <a:shade val="67500"/>
                    <a:satMod val="115000"/>
                  </a:srgbClr>
                </a:gs>
                <a:gs pos="100000">
                  <a:srgbClr val="27870C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764102" y="1544143"/>
              <a:ext cx="3314699" cy="2189748"/>
            </a:xfrm>
            <a:prstGeom prst="rect">
              <a:avLst/>
            </a:prstGeom>
            <a:gradFill flip="none" rotWithShape="1">
              <a:gsLst>
                <a:gs pos="0">
                  <a:srgbClr val="27870C">
                    <a:shade val="30000"/>
                    <a:satMod val="115000"/>
                  </a:srgbClr>
                </a:gs>
                <a:gs pos="50000">
                  <a:srgbClr val="27870C">
                    <a:shade val="67500"/>
                    <a:satMod val="115000"/>
                  </a:srgbClr>
                </a:gs>
                <a:gs pos="100000">
                  <a:srgbClr val="27870C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5219701" y="1544143"/>
              <a:ext cx="3314699" cy="2189748"/>
            </a:xfrm>
            <a:prstGeom prst="rect">
              <a:avLst/>
            </a:prstGeom>
            <a:gradFill flip="none" rotWithShape="1">
              <a:gsLst>
                <a:gs pos="0">
                  <a:srgbClr val="27870C">
                    <a:shade val="30000"/>
                    <a:satMod val="115000"/>
                  </a:srgbClr>
                </a:gs>
                <a:gs pos="50000">
                  <a:srgbClr val="27870C">
                    <a:shade val="67500"/>
                    <a:satMod val="115000"/>
                  </a:srgbClr>
                </a:gs>
                <a:gs pos="100000">
                  <a:srgbClr val="27870C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484290" y="60314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/>
              <a:t>Self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6582" y="603146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/>
              <a:t>Other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78878" y="2408184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/>
              <a:t>Awareness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86517" y="4638816"/>
            <a:ext cx="14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/>
              <a:t>Management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11320" y="1560947"/>
            <a:ext cx="26836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u="sng" dirty="0">
                <a:solidFill>
                  <a:schemeClr val="bg1"/>
                </a:solidFill>
              </a:rPr>
              <a:t>Self-awareness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76601" y="1981200"/>
            <a:ext cx="33531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Self-reflection of habits, past over-reactions, trigger cues or words, relationship patterns </a:t>
            </a:r>
          </a:p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Meditation, mindfulness, diary</a:t>
            </a:r>
          </a:p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Practice by observing others’ conversations, body language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76600" y="3810000"/>
            <a:ext cx="3059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u="sng" dirty="0">
                <a:solidFill>
                  <a:schemeClr val="bg1"/>
                </a:solidFill>
              </a:rPr>
              <a:t>   Managing Emotions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88102" y="4086761"/>
            <a:ext cx="33531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Walk away</a:t>
            </a:r>
          </a:p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Stress reduction and </a:t>
            </a:r>
            <a:r>
              <a:rPr lang="en-US" dirty="0" err="1">
                <a:solidFill>
                  <a:schemeClr val="bg1"/>
                </a:solidFill>
              </a:rPr>
              <a:t>breating</a:t>
            </a:r>
            <a:r>
              <a:rPr lang="en-US" dirty="0">
                <a:solidFill>
                  <a:schemeClr val="bg1"/>
                </a:solidFill>
              </a:rPr>
              <a:t> and relaxation techniques</a:t>
            </a:r>
          </a:p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Framing/Re-Framing</a:t>
            </a:r>
          </a:p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Express feelings; confer/confide with friends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98495" y="1569331"/>
            <a:ext cx="2893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u="sng" dirty="0">
                <a:solidFill>
                  <a:schemeClr val="bg1"/>
                </a:solidFill>
              </a:rPr>
              <a:t>Social awareness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17940" y="1905001"/>
            <a:ext cx="33516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First, simply listen (including tone, which may contradict)</a:t>
            </a:r>
          </a:p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‘Checking in’: guess, then ask how they’re feeling</a:t>
            </a:r>
          </a:p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Observe others’ conversations, body language</a:t>
            </a:r>
          </a:p>
          <a:p>
            <a:pPr marL="120650" indent="-1206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7000" y="3787914"/>
            <a:ext cx="3599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u="sng" dirty="0">
                <a:solidFill>
                  <a:schemeClr val="bg1"/>
                </a:solidFill>
              </a:rPr>
              <a:t>Relationships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24177" y="4038601"/>
            <a:ext cx="32542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Expressing </a:t>
            </a:r>
            <a:r>
              <a:rPr lang="en-US" u="sng" dirty="0">
                <a:solidFill>
                  <a:schemeClr val="bg1"/>
                </a:solidFill>
              </a:rPr>
              <a:t>sincere</a:t>
            </a:r>
            <a:r>
              <a:rPr lang="en-US" dirty="0">
                <a:solidFill>
                  <a:schemeClr val="bg1"/>
                </a:solidFill>
              </a:rPr>
              <a:t> curiosity and interest (networking </a:t>
            </a:r>
            <a:r>
              <a:rPr lang="en-US" u="sng" dirty="0">
                <a:solidFill>
                  <a:schemeClr val="bg1"/>
                </a:solidFill>
              </a:rPr>
              <a:t>without</a:t>
            </a:r>
            <a:r>
              <a:rPr lang="en-US" dirty="0">
                <a:solidFill>
                  <a:schemeClr val="bg1"/>
                </a:solidFill>
              </a:rPr>
              <a:t> making requests!)</a:t>
            </a:r>
          </a:p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Vulnerability</a:t>
            </a:r>
          </a:p>
          <a:p>
            <a:pPr marL="120650" indent="-1206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Relational approaches to communication (co-creating of meaning) </a:t>
            </a:r>
          </a:p>
        </p:txBody>
      </p:sp>
    </p:spTree>
    <p:extLst>
      <p:ext uri="{BB962C8B-B14F-4D97-AF65-F5344CB8AC3E}">
        <p14:creationId xmlns:p14="http://schemas.microsoft.com/office/powerpoint/2010/main" val="346243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5" grpId="0"/>
      <p:bldP spid="26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Additional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Baron-Cohen, Simon.  </a:t>
            </a:r>
            <a:r>
              <a:rPr lang="en-US" sz="1800" i="1" dirty="0">
                <a:hlinkClick r:id="rId2"/>
              </a:rPr>
              <a:t>Reading the Mind in the Eyes</a:t>
            </a:r>
            <a:r>
              <a:rPr lang="en-US" sz="1800" dirty="0"/>
              <a:t>.</a:t>
            </a:r>
          </a:p>
          <a:p>
            <a:r>
              <a:rPr lang="en-US" sz="1800" dirty="0"/>
              <a:t>Bowden, Mark. </a:t>
            </a:r>
            <a:r>
              <a:rPr lang="en-US" sz="1800" i="1" dirty="0"/>
              <a:t>Winning body language: Control the conversation, command attention, and convey the right message without saying a word</a:t>
            </a:r>
            <a:r>
              <a:rPr lang="en-US" sz="1800" dirty="0"/>
              <a:t>. 2015.</a:t>
            </a:r>
          </a:p>
          <a:p>
            <a:r>
              <a:rPr lang="en-US" sz="1800" dirty="0"/>
              <a:t>Boyatzis, Richard E., et al. "Developing resonant leaders through emotional intelligence, vision and coaching." </a:t>
            </a:r>
            <a:r>
              <a:rPr lang="en-US" sz="1800" i="1" dirty="0"/>
              <a:t>Organizational Dynamics</a:t>
            </a:r>
            <a:r>
              <a:rPr lang="en-US" sz="1800" dirty="0"/>
              <a:t> 42.1 (2013): 17-24.</a:t>
            </a:r>
          </a:p>
          <a:p>
            <a:r>
              <a:rPr lang="en-US" sz="1800" dirty="0"/>
              <a:t>Bradberry, Travis, and Jean Greaves. </a:t>
            </a:r>
            <a:r>
              <a:rPr lang="en-US" sz="1800" i="1" dirty="0"/>
              <a:t>Emotional Intelligence 2.0</a:t>
            </a:r>
            <a:r>
              <a:rPr lang="en-US" sz="1800" dirty="0"/>
              <a:t>. </a:t>
            </a:r>
            <a:r>
              <a:rPr lang="en-US" sz="1800" dirty="0" err="1"/>
              <a:t>TalentSmart</a:t>
            </a:r>
            <a:r>
              <a:rPr lang="en-US" sz="1800" dirty="0"/>
              <a:t>, 2009.</a:t>
            </a:r>
          </a:p>
          <a:p>
            <a:r>
              <a:rPr lang="en-US" sz="1800" dirty="0">
                <a:hlinkClick r:id="rId3"/>
              </a:rPr>
              <a:t>Consortium for Research on Emotional Intelligence in Organizations</a:t>
            </a:r>
            <a:endParaRPr lang="en-US" sz="1800" dirty="0"/>
          </a:p>
          <a:p>
            <a:r>
              <a:rPr lang="en-US" sz="1800" dirty="0">
                <a:hlinkClick r:id="rId4"/>
              </a:rPr>
              <a:t>Goleman, Daniel. </a:t>
            </a:r>
            <a:r>
              <a:rPr lang="en-US" sz="1800" i="1" dirty="0">
                <a:hlinkClick r:id="rId4"/>
              </a:rPr>
              <a:t>Emotional intelligence</a:t>
            </a:r>
            <a:r>
              <a:rPr lang="en-US" sz="1800" dirty="0">
                <a:hlinkClick r:id="rId4"/>
              </a:rPr>
              <a:t>. Bantam, 2006.</a:t>
            </a:r>
            <a:endParaRPr lang="en-US" sz="1800" dirty="0"/>
          </a:p>
          <a:p>
            <a:r>
              <a:rPr lang="en-US" sz="1800" dirty="0"/>
              <a:t>Salovey, Peter, and John D. Mayer. "Emotional intelligence." </a:t>
            </a:r>
            <a:r>
              <a:rPr lang="en-US" sz="1800" i="1" dirty="0"/>
              <a:t>Imagination, cognition and personality</a:t>
            </a:r>
            <a:r>
              <a:rPr lang="en-US" sz="1800" dirty="0"/>
              <a:t> 9.3 (1990): 185-211.</a:t>
            </a:r>
          </a:p>
          <a:p>
            <a:r>
              <a:rPr lang="en-US" sz="1800" dirty="0"/>
              <a:t>Sutton, Robert I. </a:t>
            </a:r>
            <a:r>
              <a:rPr lang="en-US" sz="1800" i="1" dirty="0"/>
              <a:t>The no asshole rule: Building a civilized workplace and surviving one that isn't</a:t>
            </a:r>
            <a:r>
              <a:rPr lang="en-US" sz="1800" dirty="0"/>
              <a:t>. Business Plus, 2007.</a:t>
            </a:r>
          </a:p>
          <a:p>
            <a:r>
              <a:rPr lang="en-US" sz="1800" dirty="0">
                <a:hlinkClick r:id="rId5"/>
              </a:rPr>
              <a:t>UC Berkeley: Facial Recognition Quiz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34B9E-1E65-4441-9FCF-283D4899FF1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276579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1121</Words>
  <Application>Microsoft Office PowerPoint</Application>
  <PresentationFormat>Widescreen</PresentationFormat>
  <Paragraphs>182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Office Theme</vt:lpstr>
      <vt:lpstr>Emotional Intelligence (EQ) An Overview  November 4th, 2020</vt:lpstr>
      <vt:lpstr>What is ‘Emotional Intelligence’?</vt:lpstr>
      <vt:lpstr>Another definition/comparison</vt:lpstr>
      <vt:lpstr>Those with high EQ…</vt:lpstr>
      <vt:lpstr>A little more detail: Emotions vs Feelings</vt:lpstr>
      <vt:lpstr>Emotions    Feelings</vt:lpstr>
      <vt:lpstr>EQ is particularly important in organizations</vt:lpstr>
      <vt:lpstr>A Workplace Example</vt:lpstr>
      <vt:lpstr>EQ is correlated closely and positively with managing and leading successfully.</vt:lpstr>
      <vt:lpstr>EQ is still a potential differentiator—for you and your organization</vt:lpstr>
      <vt:lpstr>Other points of view</vt:lpstr>
      <vt:lpstr>How can I assess my own EQ?</vt:lpstr>
      <vt:lpstr>Improving your EQ</vt:lpstr>
      <vt:lpstr>Additional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2022-02-20T16:52:38Z</dcterms:created>
  <dcterms:modified xsi:type="dcterms:W3CDTF">2022-02-21T02:12:40Z</dcterms:modified>
</cp:coreProperties>
</file>